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86" r:id="rId1"/>
    <p:sldMasterId id="2147484499" r:id="rId2"/>
    <p:sldMasterId id="2147484512" r:id="rId3"/>
    <p:sldMasterId id="2147484516" r:id="rId4"/>
    <p:sldMasterId id="2147484523" r:id="rId5"/>
  </p:sldMasterIdLst>
  <p:notesMasterIdLst>
    <p:notesMasterId r:id="rId60"/>
  </p:notesMasterIdLst>
  <p:handoutMasterIdLst>
    <p:handoutMasterId r:id="rId61"/>
  </p:handoutMasterIdLst>
  <p:sldIdLst>
    <p:sldId id="1610" r:id="rId6"/>
    <p:sldId id="1609" r:id="rId7"/>
    <p:sldId id="1612" r:id="rId8"/>
    <p:sldId id="1611" r:id="rId9"/>
    <p:sldId id="1606" r:id="rId10"/>
    <p:sldId id="1607" r:id="rId11"/>
    <p:sldId id="1608" r:id="rId12"/>
    <p:sldId id="1514" r:id="rId13"/>
    <p:sldId id="1585" r:id="rId14"/>
    <p:sldId id="1613" r:id="rId15"/>
    <p:sldId id="1627" r:id="rId16"/>
    <p:sldId id="1628" r:id="rId17"/>
    <p:sldId id="1614" r:id="rId18"/>
    <p:sldId id="1558" r:id="rId19"/>
    <p:sldId id="1586" r:id="rId20"/>
    <p:sldId id="1615" r:id="rId21"/>
    <p:sldId id="1588" r:id="rId22"/>
    <p:sldId id="1616" r:id="rId23"/>
    <p:sldId id="1565" r:id="rId24"/>
    <p:sldId id="1590" r:id="rId25"/>
    <p:sldId id="1591" r:id="rId26"/>
    <p:sldId id="1589" r:id="rId27"/>
    <p:sldId id="1592" r:id="rId28"/>
    <p:sldId id="1593" r:id="rId29"/>
    <p:sldId id="1594" r:id="rId30"/>
    <p:sldId id="1595" r:id="rId31"/>
    <p:sldId id="1581" r:id="rId32"/>
    <p:sldId id="1569" r:id="rId33"/>
    <p:sldId id="1572" r:id="rId34"/>
    <p:sldId id="1601" r:id="rId35"/>
    <p:sldId id="1617" r:id="rId36"/>
    <p:sldId id="1559" r:id="rId37"/>
    <p:sldId id="1618" r:id="rId38"/>
    <p:sldId id="1619" r:id="rId39"/>
    <p:sldId id="1560" r:id="rId40"/>
    <p:sldId id="1574" r:id="rId41"/>
    <p:sldId id="1597" r:id="rId42"/>
    <p:sldId id="1600" r:id="rId43"/>
    <p:sldId id="1603" r:id="rId44"/>
    <p:sldId id="1602" r:id="rId45"/>
    <p:sldId id="1620" r:id="rId46"/>
    <p:sldId id="1596" r:id="rId47"/>
    <p:sldId id="1575" r:id="rId48"/>
    <p:sldId id="1622" r:id="rId49"/>
    <p:sldId id="1576" r:id="rId50"/>
    <p:sldId id="1623" r:id="rId51"/>
    <p:sldId id="1580" r:id="rId52"/>
    <p:sldId id="1624" r:id="rId53"/>
    <p:sldId id="1621" r:id="rId54"/>
    <p:sldId id="1625" r:id="rId55"/>
    <p:sldId id="1578" r:id="rId56"/>
    <p:sldId id="1573" r:id="rId57"/>
    <p:sldId id="1626" r:id="rId58"/>
    <p:sldId id="1502"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BF0"/>
    <a:srgbClr val="8597BE"/>
    <a:srgbClr val="0D7595"/>
    <a:srgbClr val="005AA1"/>
    <a:srgbClr val="FCB713"/>
    <a:srgbClr val="002864"/>
    <a:srgbClr val="002050"/>
    <a:srgbClr val="00BCF2"/>
    <a:srgbClr val="FFCC00"/>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2" autoAdjust="0"/>
    <p:restoredTop sz="75314" autoAdjust="0"/>
  </p:normalViewPr>
  <p:slideViewPr>
    <p:cSldViewPr snapToGrid="0">
      <p:cViewPr varScale="1">
        <p:scale>
          <a:sx n="67" d="100"/>
          <a:sy n="67" d="100"/>
        </p:scale>
        <p:origin x="1164"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69" d="100"/>
          <a:sy n="69" d="100"/>
        </p:scale>
        <p:origin x="3264" y="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diagrams/_rels/data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824BE007-D8A8-4BC5-A897-8BE1CC7D6DDF}" type="presOf" srcId="{C693AF90-2E67-4389-9BB6-C5D2CAEEC1FF}" destId="{DD756981-072A-4F78-ABC7-E2A848633815}" srcOrd="1"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DCC80B1A-4E1A-41D5-958B-E5CD639B1B0D}" type="presOf" srcId="{C693AF90-2E67-4389-9BB6-C5D2CAEEC1FF}" destId="{0663B67C-F1DA-4AE8-B977-A72746B0B55A}" srcOrd="0" destOrd="0" presId="urn:microsoft.com/office/officeart/2005/8/layout/vList4"/>
    <dgm:cxn modelId="{705C021B-4DD7-4E5D-89C9-EDEBD5F17379}" type="presOf" srcId="{CE92E143-7827-4B23-958C-F5E2952926EC}" destId="{BE359720-3DA6-45D3-B11C-BC16643AE4C6}" srcOrd="1"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6C569132-71B0-4D77-BA25-C5457021688A}" srcId="{8DA69A69-DF68-414D-8EA4-5B891DFFA5AF}" destId="{B1A5E10D-28EF-4A53-BB42-ADFCEDD33914}" srcOrd="1" destOrd="0" parTransId="{4330C9E9-E525-4CE3-8D83-79DC3A7B548F}" sibTransId="{EE6CE372-F5B4-4C65-BB47-2D0CBB1D465F}"/>
    <dgm:cxn modelId="{6810593D-FC64-4330-BAC8-B050DD661FD7}" type="presOf" srcId="{64841DF3-12D3-4C8A-A2EA-2845EC9F38D7}" destId="{A07D94F9-EF30-4E20-8074-E413B239BE21}"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7014A16F-3386-4271-823A-1E3479C1A3C3}" type="presOf" srcId="{F29A499B-128E-4ED9-A5CE-D3EC6833A092}" destId="{21FD6BEC-2BE4-4D3B-9A53-4987D8EC21AC}" srcOrd="0"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FADBC256-B53A-4253-82DD-D9B3730AA1EC}" type="presOf" srcId="{01BDD74D-C028-4813-9A40-60C9E2F57DB0}" destId="{28517874-F162-4DF2-9EB3-F83C7A652985}" srcOrd="1"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262F509B-DD73-42F9-9BA8-435A6AFF57F4}" type="presOf" srcId="{AB393BA1-5855-49E3-9B86-59C4B29CEA69}" destId="{9D8C2DA9-47A7-491C-9512-DC63D526E7DA}" srcOrd="1" destOrd="0" presId="urn:microsoft.com/office/officeart/2005/8/layout/vList4"/>
    <dgm:cxn modelId="{8D5B359C-D9E7-4132-8320-19453F90DDBD}" type="presOf" srcId="{A7635277-B6AF-417B-AB49-E517FD333C49}" destId="{5409D7A6-CC75-4C85-8991-EB5D7E28A32C}" srcOrd="0"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29C867A9-706B-4082-99B1-529CF2AA153D}" type="presOf" srcId="{011E79D2-CE12-4ACC-B4D0-D9E003466911}" destId="{FF945313-E4F2-443C-9640-F8236C883CA0}" srcOrd="1"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F3ED81DC-2C51-47EE-A31F-B6E976CD6458}" srcId="{8DA69A69-DF68-414D-8EA4-5B891DFFA5AF}" destId="{AB393BA1-5855-49E3-9B86-59C4B29CEA69}" srcOrd="2" destOrd="0" parTransId="{FB136A78-F087-494B-A4DD-4AF3EF01BF04}" sibTransId="{CFE1A1C0-1939-44E8-B395-EE878B1AED03}"/>
    <dgm:cxn modelId="{48C0D9DC-8DEF-4A18-A0E2-0A591D1D23D4}" srcId="{8DA69A69-DF68-414D-8EA4-5B891DFFA5AF}" destId="{64841DF3-12D3-4C8A-A2EA-2845EC9F38D7}" srcOrd="8" destOrd="0" parTransId="{A9E857A5-108E-46DC-B1FD-F3877D7A6824}" sibTransId="{063C695B-C458-492E-9DD8-8C80EDD037E4}"/>
    <dgm:cxn modelId="{876943E5-6311-4C46-B02D-095CFB15C899}" srcId="{8DA69A69-DF68-414D-8EA4-5B891DFFA5AF}" destId="{A7635277-B6AF-417B-AB49-E517FD333C49}" srcOrd="6" destOrd="0" parTransId="{C477E470-852C-42A8-B063-8341FC3C990C}" sibTransId="{71F53B31-01A5-4EDB-848A-6A0AD6C5A84A}"/>
    <dgm:cxn modelId="{8A6687E5-21B2-435D-B10C-332268480112}" srcId="{8DA69A69-DF68-414D-8EA4-5B891DFFA5AF}" destId="{EA167186-6F53-4DC7-A045-E6417D37BF33}" srcOrd="3" destOrd="0" parTransId="{AA45AC8D-893E-49DB-8316-613BBB5646B5}" sibTransId="{9FE0364B-209B-4506-9049-4401EA19AFBC}"/>
    <dgm:cxn modelId="{462546E9-5FC3-417D-9427-DDC067EFBA53}" type="presOf" srcId="{8DA69A69-DF68-414D-8EA4-5B891DFFA5AF}" destId="{3245D8A3-8E5E-4370-9560-7D50F08D1AAC}" srcOrd="0" destOrd="0" presId="urn:microsoft.com/office/officeart/2005/8/layout/vList4"/>
    <dgm:cxn modelId="{3F70E3EC-8DAA-43A9-9201-E83ACE16E279}" type="presOf" srcId="{B1A5E10D-28EF-4A53-BB42-ADFCEDD33914}" destId="{72FDBD55-6070-4E85-AA3A-6F7522DCF49F}" srcOrd="0" destOrd="0" presId="urn:microsoft.com/office/officeart/2005/8/layout/vList4"/>
    <dgm:cxn modelId="{DB6381F9-22D0-4EC2-89ED-F9723FBC122B}" srcId="{8DA69A69-DF68-414D-8EA4-5B891DFFA5AF}" destId="{87EED9D7-F903-415E-8AD5-FBB20E57F17C}" srcOrd="10" destOrd="0" parTransId="{9CF7ABFF-4CAE-47CB-923D-1BC6D6E97E96}" sibTransId="{845A9F58-8459-4120-83F7-C236F902D2A4}"/>
    <dgm:cxn modelId="{3E7B37FE-1F03-4B51-8A7C-5C8D70514817}" type="presOf" srcId="{A7635277-B6AF-417B-AB49-E517FD333C49}" destId="{AF33F1AF-16D3-496F-A982-1F3CBCF4FF8E}" srcOrd="1" destOrd="0" presId="urn:microsoft.com/office/officeart/2005/8/layout/vList4"/>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SQL Server R Services</a:t>
          </a: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Leverages the Benefits of SQL 2016 Enterprise Edition</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E8BAD4F9-F62D-481D-A2A0-528F6FAABF87}">
      <dgm:prSet custT="1"/>
      <dgm:spPr/>
      <dgm:t>
        <a:bodyPr/>
        <a:lstStyle/>
        <a:p>
          <a:r>
            <a:rPr lang="en-US" sz="2000" b="0" dirty="0">
              <a:latin typeface="+mj-lt"/>
            </a:rPr>
            <a:t>Microsoft R Server for </a:t>
          </a:r>
          <a:r>
            <a:rPr lang="en-US" sz="2000" b="0" dirty="0" err="1">
              <a:latin typeface="+mj-lt"/>
            </a:rPr>
            <a:t>Redhat</a:t>
          </a:r>
          <a:r>
            <a:rPr lang="en-US" sz="2000" b="0" dirty="0">
              <a:latin typeface="+mj-lt"/>
            </a:rPr>
            <a:t> Linux</a:t>
          </a:r>
        </a:p>
      </dgm:t>
    </dgm:pt>
    <dgm:pt modelId="{DD91F3A6-41A3-4388-BEF0-B1D0EB67A20F}" type="parTrans" cxnId="{343DCDB9-B286-464B-8BFC-F716B57476A1}">
      <dgm:prSet/>
      <dgm:spPr/>
      <dgm:t>
        <a:bodyPr/>
        <a:lstStyle/>
        <a:p>
          <a:endParaRPr lang="en-US"/>
        </a:p>
      </dgm:t>
    </dgm:pt>
    <dgm:pt modelId="{FB86FAB3-1EFB-4D69-A224-EB7113F76AF1}" type="sibTrans" cxnId="{343DCDB9-B286-464B-8BFC-F716B57476A1}">
      <dgm:prSet/>
      <dgm:spPr/>
      <dgm:t>
        <a:bodyPr/>
        <a:lstStyle/>
        <a:p>
          <a:endParaRPr lang="en-US"/>
        </a:p>
      </dgm:t>
    </dgm:pt>
    <dgm:pt modelId="{5926DD9F-AAD4-46FE-B440-A08DB3597CEE}">
      <dgm:prSet custT="1"/>
      <dgm:spPr/>
      <dgm:t>
        <a:bodyPr/>
        <a:lstStyle/>
        <a:p>
          <a:r>
            <a:rPr lang="en-US" sz="2000" b="0" dirty="0">
              <a:latin typeface="+mj-lt"/>
            </a:rPr>
            <a:t>Microsoft R Server for SUSE Linux</a:t>
          </a:r>
        </a:p>
      </dgm:t>
    </dgm:pt>
    <dgm:pt modelId="{C27A67B9-CFA6-4313-8F48-320E922FA7F6}" type="parTrans" cxnId="{573F244E-04BA-4EA7-95A6-6680A8421736}">
      <dgm:prSet/>
      <dgm:spPr/>
      <dgm:t>
        <a:bodyPr/>
        <a:lstStyle/>
        <a:p>
          <a:endParaRPr lang="en-US"/>
        </a:p>
      </dgm:t>
    </dgm:pt>
    <dgm:pt modelId="{0169EA2E-18AA-460D-B540-375803B4365B}" type="sibTrans" cxnId="{573F244E-04BA-4EA7-95A6-6680A8421736}">
      <dgm:prSet/>
      <dgm:spPr/>
      <dgm:t>
        <a:bodyPr/>
        <a:lstStyle/>
        <a:p>
          <a:endParaRPr lang="en-US"/>
        </a:p>
      </dgm:t>
    </dgm:pt>
    <dgm:pt modelId="{04344E3D-C36A-4B0C-AC8A-5805892CE8BC}">
      <dgm:prSet custT="1"/>
      <dgm:spPr/>
      <dgm:t>
        <a:bodyPr/>
        <a:lstStyle/>
        <a:p>
          <a:r>
            <a:rPr lang="en-US" sz="2000" b="0" dirty="0">
              <a:latin typeface="+mj-lt"/>
            </a:rPr>
            <a:t>Microsoft R Server for Teradata DB</a:t>
          </a:r>
        </a:p>
      </dgm:t>
    </dgm:pt>
    <dgm:pt modelId="{8597BE08-F42E-407F-98E8-91CB873EDCF0}" type="parTrans" cxnId="{811AD1E6-117D-4E96-B262-402CAF247D37}">
      <dgm:prSet/>
      <dgm:spPr/>
      <dgm:t>
        <a:bodyPr/>
        <a:lstStyle/>
        <a:p>
          <a:endParaRPr lang="en-US"/>
        </a:p>
      </dgm:t>
    </dgm:pt>
    <dgm:pt modelId="{29552AD9-5E27-4653-97BA-C3809A0DB990}" type="sibTrans" cxnId="{811AD1E6-117D-4E96-B262-402CAF247D37}">
      <dgm:prSet/>
      <dgm:spPr/>
      <dgm:t>
        <a:bodyPr/>
        <a:lstStyle/>
        <a:p>
          <a:endParaRPr lang="en-US"/>
        </a:p>
      </dgm:t>
    </dgm:pt>
    <dgm:pt modelId="{686972A2-987E-43CF-A40D-E2F05B89BC43}">
      <dgm:prSet custT="1"/>
      <dgm:spPr/>
      <dgm:t>
        <a:bodyPr/>
        <a:lstStyle/>
        <a:p>
          <a:r>
            <a:rPr lang="en-US" sz="2000" b="0" dirty="0">
              <a:latin typeface="+mj-lt"/>
            </a:rPr>
            <a:t>Microsoft R Server for Hadoop on </a:t>
          </a:r>
          <a:r>
            <a:rPr lang="en-US" sz="2000" b="0" dirty="0" err="1">
              <a:latin typeface="+mj-lt"/>
            </a:rPr>
            <a:t>Redhat</a:t>
          </a:r>
          <a:endParaRPr lang="en-US" sz="2000" b="0" dirty="0">
            <a:latin typeface="+mj-lt"/>
          </a:endParaRPr>
        </a:p>
      </dgm:t>
    </dgm:pt>
    <dgm:pt modelId="{2FFF3AC8-9338-48F9-8E76-D8557C232BF2}" type="parTrans" cxnId="{64E320DB-B48B-495E-9D7B-69E9F38E299A}">
      <dgm:prSet/>
      <dgm:spPr/>
      <dgm:t>
        <a:bodyPr/>
        <a:lstStyle/>
        <a:p>
          <a:endParaRPr lang="en-US"/>
        </a:p>
      </dgm:t>
    </dgm:pt>
    <dgm:pt modelId="{029FD25C-AE10-442D-97AB-2B90A29ED19C}" type="sibTrans" cxnId="{64E320DB-B48B-495E-9D7B-69E9F38E299A}">
      <dgm:prSet/>
      <dgm:spPr/>
      <dgm:t>
        <a:bodyPr/>
        <a:lstStyle/>
        <a:p>
          <a:endParaRPr lang="en-US"/>
        </a:p>
      </dgm:t>
    </dgm:pt>
    <dgm:pt modelId="{C9670C51-9D1D-4B78-8F06-6C77861CCA14}">
      <dgm:prSet custT="1"/>
      <dgm:spPr>
        <a:solidFill>
          <a:schemeClr val="tx2"/>
        </a:solidFill>
      </dgm:spPr>
      <dgm:t>
        <a:bodyPr/>
        <a:lstStyle/>
        <a:p>
          <a:r>
            <a:rPr lang="en-US" sz="3600" b="0">
              <a:latin typeface="+mj-lt"/>
            </a:rPr>
            <a:t>Microsoft R Server</a:t>
          </a:r>
          <a:endParaRPr lang="en-US" sz="3600" b="0" dirty="0">
            <a:latin typeface="+mj-lt"/>
          </a:endParaRPr>
        </a:p>
      </dgm:t>
    </dgm:pt>
    <dgm:pt modelId="{703E80D8-16B5-4432-AC53-8EFD23DB9EA1}" type="parTrans" cxnId="{CC31B0DC-E1B4-4A48-A05B-C9A90F04CD73}">
      <dgm:prSet/>
      <dgm:spPr/>
      <dgm:t>
        <a:bodyPr/>
        <a:lstStyle/>
        <a:p>
          <a:endParaRPr lang="en-US"/>
        </a:p>
      </dgm:t>
    </dgm:pt>
    <dgm:pt modelId="{FEFB0845-4EF9-49CA-9A5A-6915CBD79FEE}" type="sibTrans" cxnId="{CC31B0DC-E1B4-4A48-A05B-C9A90F04CD7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dgm:pt>
    <dgm:pt modelId="{BD951DC5-1F2A-4754-82C3-4BB28D95B53A}" type="pres">
      <dgm:prSet presAssocID="{5CCBD99D-240E-644C-BDC5-36A8862638C0}" presName="spaceBetweenRectangles" presStyleCnt="0"/>
      <dgm:spPr/>
    </dgm:pt>
    <dgm:pt modelId="{3714389C-B91B-435E-BBFD-6937D6116312}" type="pres">
      <dgm:prSet presAssocID="{C9670C51-9D1D-4B78-8F06-6C77861CCA14}" presName="parentLin" presStyleCnt="0"/>
      <dgm:spPr/>
    </dgm:pt>
    <dgm:pt modelId="{431D41BB-FA95-436A-B122-0A5CC3547BA7}" type="pres">
      <dgm:prSet presAssocID="{C9670C51-9D1D-4B78-8F06-6C77861CCA14}" presName="parentLeftMargin" presStyleLbl="node1" presStyleIdx="1" presStyleCnt="3"/>
      <dgm:spPr/>
    </dgm:pt>
    <dgm:pt modelId="{8847829F-16B5-46DC-96FB-D99DA39F609D}" type="pres">
      <dgm:prSet presAssocID="{C9670C51-9D1D-4B78-8F06-6C77861CCA14}" presName="parentText" presStyleLbl="node1" presStyleIdx="2" presStyleCnt="3">
        <dgm:presLayoutVars>
          <dgm:chMax val="0"/>
          <dgm:bulletEnabled val="1"/>
        </dgm:presLayoutVars>
      </dgm:prSet>
      <dgm:spPr/>
    </dgm:pt>
    <dgm:pt modelId="{4BC25F53-192F-46B9-B8F5-553638C4D91B}" type="pres">
      <dgm:prSet presAssocID="{C9670C51-9D1D-4B78-8F06-6C77861CCA14}" presName="negativeSpace" presStyleCnt="0"/>
      <dgm:spPr/>
    </dgm:pt>
    <dgm:pt modelId="{64A6A91C-2B13-4554-9454-E4CA17CD3D5C}" type="pres">
      <dgm:prSet presAssocID="{C9670C51-9D1D-4B78-8F06-6C77861CCA14}" presName="childText" presStyleLbl="conFgAcc1" presStyleIdx="2" presStyleCnt="3">
        <dgm:presLayoutVars>
          <dgm:bulletEnabled val="1"/>
        </dgm:presLayoutVars>
      </dgm:prSet>
      <dgm:spPr/>
    </dgm:pt>
  </dgm:ptLst>
  <dgm:cxnLst>
    <dgm:cxn modelId="{7CA46805-EE60-4920-BD56-DEB15CB89F70}" type="presOf" srcId="{03F2160B-B8D6-3E46-B2A2-0C35FF6BBD34}" destId="{CC1BB18B-B87B-9640-AA7C-10151CE1B699}" srcOrd="1" destOrd="0" presId="urn:microsoft.com/office/officeart/2005/8/layout/list1"/>
    <dgm:cxn modelId="{8930FC09-AE94-430D-A156-580C87E8BC41}" type="presOf" srcId="{90A80509-836E-EB41-B813-845319ACF31B}" destId="{EE4C4B62-8C5C-7844-AAB8-796CF2DE6A8C}" srcOrd="0" destOrd="1" presId="urn:microsoft.com/office/officeart/2005/8/layout/list1"/>
    <dgm:cxn modelId="{7A364714-BFCB-4206-B4E2-E5D228BDD333}" type="presOf" srcId="{4904CF5D-1164-B34E-92F3-2C598CE4BAF8}" destId="{EE4C4B62-8C5C-7844-AAB8-796CF2DE6A8C}" srcOrd="0" destOrd="0"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65FE8521-4896-415D-A2BD-833E657B2C3A}" type="presOf" srcId="{8839BBE4-2D3F-6F4B-B15C-FA0E85776004}" destId="{696755E5-2A53-964C-A033-F07E791D69CA}" srcOrd="0" destOrd="0" presId="urn:microsoft.com/office/officeart/2005/8/layout/list1"/>
    <dgm:cxn modelId="{DD53E735-488B-0244-BA22-89DD3605862F}" srcId="{03F2160B-B8D6-3E46-B2A2-0C35FF6BBD34}" destId="{90A80509-836E-EB41-B813-845319ACF31B}" srcOrd="1" destOrd="0" parTransId="{0DCCC00E-8D76-4042-BC43-1C3B1D0B585F}" sibTransId="{42D039D6-2A48-964D-88A8-E4ACF1E6E7A5}"/>
    <dgm:cxn modelId="{D176625C-35DE-814B-AEEF-8FAE0DE89B83}" srcId="{669A9F4D-AEB0-214D-8860-3A37A6217F00}" destId="{6B5AFCFF-0413-5A47-8D14-0CD38DBD11E0}" srcOrd="1" destOrd="0" parTransId="{F46C267E-BE7A-474F-B742-267FD30A1D90}" sibTransId="{5CCBD99D-240E-644C-BDC5-36A8862638C0}"/>
    <dgm:cxn modelId="{C1ABEB6B-877F-4F91-823D-26532A58D239}" type="presOf" srcId="{6B5AFCFF-0413-5A47-8D14-0CD38DBD11E0}" destId="{48CB4575-940D-ED4D-85E0-2C17E2D5DF83}" srcOrd="0" destOrd="0" presId="urn:microsoft.com/office/officeart/2005/8/layout/list1"/>
    <dgm:cxn modelId="{573F244E-04BA-4EA7-95A6-6680A8421736}" srcId="{C9670C51-9D1D-4B78-8F06-6C77861CCA14}" destId="{5926DD9F-AAD4-46FE-B440-A08DB3597CEE}" srcOrd="1" destOrd="0" parTransId="{C27A67B9-CFA6-4313-8F48-320E922FA7F6}" sibTransId="{0169EA2E-18AA-460D-B540-375803B4365B}"/>
    <dgm:cxn modelId="{41AFB859-5397-41E2-8A26-1793C59FF337}" type="presOf" srcId="{5926DD9F-AAD4-46FE-B440-A08DB3597CEE}" destId="{64A6A91C-2B13-4554-9454-E4CA17CD3D5C}" srcOrd="0" destOrd="1" presId="urn:microsoft.com/office/officeart/2005/8/layout/list1"/>
    <dgm:cxn modelId="{DA4E087C-D4D1-4E26-9361-8D76511911E9}" type="presOf" srcId="{03F2160B-B8D6-3E46-B2A2-0C35FF6BBD34}" destId="{799B8D7F-321A-184D-8DC1-BB7CD9DD35AB}" srcOrd="0" destOrd="0" presId="urn:microsoft.com/office/officeart/2005/8/layout/list1"/>
    <dgm:cxn modelId="{F9B5427F-ECAD-4C12-A573-8F6A7F156A09}" type="presOf" srcId="{C9670C51-9D1D-4B78-8F06-6C77861CCA14}" destId="{431D41BB-FA95-436A-B122-0A5CC3547BA7}" srcOrd="0" destOrd="0" presId="urn:microsoft.com/office/officeart/2005/8/layout/list1"/>
    <dgm:cxn modelId="{4E2B14A4-FDFC-4608-B26F-9C1675B57EA1}" type="presOf" srcId="{04344E3D-C36A-4B0C-AC8A-5805892CE8BC}" destId="{64A6A91C-2B13-4554-9454-E4CA17CD3D5C}" srcOrd="0" destOrd="2" presId="urn:microsoft.com/office/officeart/2005/8/layout/list1"/>
    <dgm:cxn modelId="{77F87FA4-5AA6-FF45-8D12-D75AC8CD5734}" srcId="{03F2160B-B8D6-3E46-B2A2-0C35FF6BBD34}" destId="{4904CF5D-1164-B34E-92F3-2C598CE4BAF8}" srcOrd="0" destOrd="0" parTransId="{BCEA0ADB-A29F-E746-967D-8EE8C758D4CB}" sibTransId="{933AC4A8-7F63-4B46-AA08-7E8E6BF1C883}"/>
    <dgm:cxn modelId="{15AA4CA5-184B-164F-AF73-A842E23304A2}" srcId="{6B5AFCFF-0413-5A47-8D14-0CD38DBD11E0}" destId="{D8C0A8BA-1C3D-E54B-BFAA-CA37492C5C60}" srcOrd="1" destOrd="0" parTransId="{5AC8E379-EF3C-374C-B881-1A48DAE2D574}" sibTransId="{D2C981AB-798D-D341-957A-C91FC11A36BD}"/>
    <dgm:cxn modelId="{738660B8-47E9-4C55-B5A7-7AB3481B4DA2}" type="presOf" srcId="{D8C0A8BA-1C3D-E54B-BFAA-CA37492C5C60}" destId="{696755E5-2A53-964C-A033-F07E791D69CA}" srcOrd="0" destOrd="1" presId="urn:microsoft.com/office/officeart/2005/8/layout/list1"/>
    <dgm:cxn modelId="{343DCDB9-B286-464B-8BFC-F716B57476A1}" srcId="{C9670C51-9D1D-4B78-8F06-6C77861CCA14}" destId="{E8BAD4F9-F62D-481D-A2A0-528F6FAABF87}" srcOrd="0" destOrd="0" parTransId="{DD91F3A6-41A3-4388-BEF0-B1D0EB67A20F}" sibTransId="{FB86FAB3-1EFB-4D69-A224-EB7113F76AF1}"/>
    <dgm:cxn modelId="{9EAE03BF-E58A-4180-A324-02CFABE1EB76}" type="presOf" srcId="{C9670C51-9D1D-4B78-8F06-6C77861CCA14}" destId="{8847829F-16B5-46DC-96FB-D99DA39F609D}" srcOrd="1" destOrd="0" presId="urn:microsoft.com/office/officeart/2005/8/layout/list1"/>
    <dgm:cxn modelId="{D482E4CA-2059-467E-AAE3-2040D8446D0A}" type="presOf" srcId="{6B5AFCFF-0413-5A47-8D14-0CD38DBD11E0}" destId="{25EFDF05-A6D2-1046-9B07-112CFB09029D}" srcOrd="1" destOrd="0" presId="urn:microsoft.com/office/officeart/2005/8/layout/list1"/>
    <dgm:cxn modelId="{624CC8DA-8532-4A45-93F1-3364153298CE}" type="presOf" srcId="{669A9F4D-AEB0-214D-8860-3A37A6217F00}" destId="{AFDEF3D0-366F-6F45-A0B0-42AA7143D72A}" srcOrd="0" destOrd="0" presId="urn:microsoft.com/office/officeart/2005/8/layout/list1"/>
    <dgm:cxn modelId="{64E320DB-B48B-495E-9D7B-69E9F38E299A}" srcId="{C9670C51-9D1D-4B78-8F06-6C77861CCA14}" destId="{686972A2-987E-43CF-A40D-E2F05B89BC43}" srcOrd="3" destOrd="0" parTransId="{2FFF3AC8-9338-48F9-8E76-D8557C232BF2}" sibTransId="{029FD25C-AE10-442D-97AB-2B90A29ED19C}"/>
    <dgm:cxn modelId="{CC31B0DC-E1B4-4A48-A05B-C9A90F04CD73}" srcId="{669A9F4D-AEB0-214D-8860-3A37A6217F00}" destId="{C9670C51-9D1D-4B78-8F06-6C77861CCA14}" srcOrd="2" destOrd="0" parTransId="{703E80D8-16B5-4432-AC53-8EFD23DB9EA1}" sibTransId="{FEFB0845-4EF9-49CA-9A5A-6915CBD79FEE}"/>
    <dgm:cxn modelId="{FA9C83E0-44DD-408D-A9A9-5664F8152407}" type="presOf" srcId="{E8BAD4F9-F62D-481D-A2A0-528F6FAABF87}" destId="{64A6A91C-2B13-4554-9454-E4CA17CD3D5C}" srcOrd="0" destOrd="0" presId="urn:microsoft.com/office/officeart/2005/8/layout/list1"/>
    <dgm:cxn modelId="{811AD1E6-117D-4E96-B262-402CAF247D37}" srcId="{C9670C51-9D1D-4B78-8F06-6C77861CCA14}" destId="{04344E3D-C36A-4B0C-AC8A-5805892CE8BC}" srcOrd="2" destOrd="0" parTransId="{8597BE08-F42E-407F-98E8-91CB873EDCF0}" sibTransId="{29552AD9-5E27-4653-97BA-C3809A0DB990}"/>
    <dgm:cxn modelId="{861AABED-7E80-7746-B9DB-4DB2B954C273}" srcId="{6B5AFCFF-0413-5A47-8D14-0CD38DBD11E0}" destId="{8839BBE4-2D3F-6F4B-B15C-FA0E85776004}" srcOrd="0" destOrd="0" parTransId="{8DDF8CB2-AB58-E44A-947A-941830444E3E}" sibTransId="{A7A834D4-BD10-554C-937C-1F0562ED2946}"/>
    <dgm:cxn modelId="{607746FB-3B23-4185-9B10-A19C7069F56C}" type="presOf" srcId="{686972A2-987E-43CF-A40D-E2F05B89BC43}" destId="{64A6A91C-2B13-4554-9454-E4CA17CD3D5C}" srcOrd="0" destOrd="3" presId="urn:microsoft.com/office/officeart/2005/8/layout/list1"/>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AB8AC6E-9DB9-48C5-BBBB-4F2CBF23D952}" type="presParOf" srcId="{AFDEF3D0-366F-6F45-A0B0-42AA7143D72A}" destId="{3714389C-B91B-435E-BBFD-6937D6116312}" srcOrd="8" destOrd="0" presId="urn:microsoft.com/office/officeart/2005/8/layout/list1"/>
    <dgm:cxn modelId="{4ED2C852-128C-453D-A9F5-48EE94165491}" type="presParOf" srcId="{3714389C-B91B-435E-BBFD-6937D6116312}" destId="{431D41BB-FA95-436A-B122-0A5CC3547BA7}" srcOrd="0" destOrd="0" presId="urn:microsoft.com/office/officeart/2005/8/layout/list1"/>
    <dgm:cxn modelId="{AF0531E2-4F16-4A6A-8EFA-C728D3CD016E}" type="presParOf" srcId="{3714389C-B91B-435E-BBFD-6937D6116312}" destId="{8847829F-16B5-46DC-96FB-D99DA39F609D}" srcOrd="1" destOrd="0" presId="urn:microsoft.com/office/officeart/2005/8/layout/list1"/>
    <dgm:cxn modelId="{FD706C25-2294-4547-AF2A-4006502B5F67}" type="presParOf" srcId="{AFDEF3D0-366F-6F45-A0B0-42AA7143D72A}" destId="{4BC25F53-192F-46B9-B8F5-553638C4D91B}" srcOrd="9" destOrd="0" presId="urn:microsoft.com/office/officeart/2005/8/layout/list1"/>
    <dgm:cxn modelId="{439A7481-539B-410B-B866-9DA594684761}" type="presParOf" srcId="{AFDEF3D0-366F-6F45-A0B0-42AA7143D72A}" destId="{64A6A91C-2B13-4554-9454-E4CA17CD3D5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46268"/>
          <a:ext cx="9701665" cy="1212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46268"/>
        <a:ext cx="9701665" cy="1212750"/>
      </dsp:txXfrm>
    </dsp:sp>
    <dsp:sp modelId="{CC1BB18B-B87B-9640-AA7C-10151CE1B699}">
      <dsp:nvSpPr>
        <dsp:cNvPr id="0" name=""/>
        <dsp:cNvSpPr/>
      </dsp:nvSpPr>
      <dsp:spPr>
        <a:xfrm>
          <a:off x="547256" y="52377"/>
          <a:ext cx="6791165" cy="620838"/>
        </a:xfrm>
        <a:prstGeom prst="round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7563" y="82684"/>
        <a:ext cx="6730551" cy="560224"/>
      </dsp:txXfrm>
    </dsp:sp>
    <dsp:sp modelId="{696755E5-2A53-964C-A033-F07E791D69CA}">
      <dsp:nvSpPr>
        <dsp:cNvPr id="0" name=""/>
        <dsp:cNvSpPr/>
      </dsp:nvSpPr>
      <dsp:spPr>
        <a:xfrm>
          <a:off x="0" y="2064890"/>
          <a:ext cx="9701665" cy="1212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Leverages the Benefits of SQL 2016 Enterprise Edition</a:t>
          </a:r>
        </a:p>
      </dsp:txBody>
      <dsp:txXfrm>
        <a:off x="0" y="2064890"/>
        <a:ext cx="9701665" cy="1212750"/>
      </dsp:txXfrm>
    </dsp:sp>
    <dsp:sp modelId="{25EFDF05-A6D2-1046-9B07-112CFB09029D}">
      <dsp:nvSpPr>
        <dsp:cNvPr id="0" name=""/>
        <dsp:cNvSpPr/>
      </dsp:nvSpPr>
      <dsp:spPr>
        <a:xfrm>
          <a:off x="490734" y="1651678"/>
          <a:ext cx="6791165" cy="641211"/>
        </a:xfrm>
        <a:prstGeom prst="round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SQL Server R Services</a:t>
          </a:r>
        </a:p>
      </dsp:txBody>
      <dsp:txXfrm>
        <a:off x="522035" y="1682979"/>
        <a:ext cx="6728563" cy="578609"/>
      </dsp:txXfrm>
    </dsp:sp>
    <dsp:sp modelId="{64A6A91C-2B13-4554-9454-E4CA17CD3D5C}">
      <dsp:nvSpPr>
        <dsp:cNvPr id="0" name=""/>
        <dsp:cNvSpPr/>
      </dsp:nvSpPr>
      <dsp:spPr>
        <a:xfrm>
          <a:off x="0" y="3650580"/>
          <a:ext cx="9701665" cy="18711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Microsoft R Server for </a:t>
          </a:r>
          <a:r>
            <a:rPr lang="en-US" sz="2000" b="0" kern="1200" dirty="0" err="1">
              <a:latin typeface="+mj-lt"/>
            </a:rPr>
            <a:t>Redhat</a:t>
          </a:r>
          <a:r>
            <a:rPr lang="en-US" sz="2000" b="0" kern="1200" dirty="0">
              <a:latin typeface="+mj-lt"/>
            </a:rPr>
            <a:t> Linux</a:t>
          </a:r>
        </a:p>
        <a:p>
          <a:pPr marL="228600" lvl="1" indent="-228600" algn="l" defTabSz="889000">
            <a:lnSpc>
              <a:spcPct val="90000"/>
            </a:lnSpc>
            <a:spcBef>
              <a:spcPct val="0"/>
            </a:spcBef>
            <a:spcAft>
              <a:spcPct val="15000"/>
            </a:spcAft>
            <a:buChar char="•"/>
          </a:pPr>
          <a:r>
            <a:rPr lang="en-US" sz="2000" b="0" kern="1200" dirty="0">
              <a:latin typeface="+mj-lt"/>
            </a:rPr>
            <a:t>Microsoft R Server for SUSE Linux</a:t>
          </a:r>
        </a:p>
        <a:p>
          <a:pPr marL="228600" lvl="1" indent="-228600" algn="l" defTabSz="889000">
            <a:lnSpc>
              <a:spcPct val="90000"/>
            </a:lnSpc>
            <a:spcBef>
              <a:spcPct val="0"/>
            </a:spcBef>
            <a:spcAft>
              <a:spcPct val="15000"/>
            </a:spcAft>
            <a:buChar char="•"/>
          </a:pPr>
          <a:r>
            <a:rPr lang="en-US" sz="2000" b="0" kern="1200" dirty="0">
              <a:latin typeface="+mj-lt"/>
            </a:rPr>
            <a:t>Microsoft R Server for Teradata DB</a:t>
          </a:r>
        </a:p>
        <a:p>
          <a:pPr marL="228600" lvl="1" indent="-228600" algn="l" defTabSz="889000">
            <a:lnSpc>
              <a:spcPct val="90000"/>
            </a:lnSpc>
            <a:spcBef>
              <a:spcPct val="0"/>
            </a:spcBef>
            <a:spcAft>
              <a:spcPct val="15000"/>
            </a:spcAft>
            <a:buChar char="•"/>
          </a:pPr>
          <a:r>
            <a:rPr lang="en-US" sz="2000" b="0" kern="1200" dirty="0">
              <a:latin typeface="+mj-lt"/>
            </a:rPr>
            <a:t>Microsoft R Server for Hadoop on </a:t>
          </a:r>
          <a:r>
            <a:rPr lang="en-US" sz="2000" b="0" kern="1200" dirty="0" err="1">
              <a:latin typeface="+mj-lt"/>
            </a:rPr>
            <a:t>Redhat</a:t>
          </a:r>
          <a:endParaRPr lang="en-US" sz="2000" b="0" kern="1200" dirty="0">
            <a:latin typeface="+mj-lt"/>
          </a:endParaRPr>
        </a:p>
      </dsp:txBody>
      <dsp:txXfrm>
        <a:off x="0" y="3650580"/>
        <a:ext cx="9701665" cy="1871100"/>
      </dsp:txXfrm>
    </dsp:sp>
    <dsp:sp modelId="{8847829F-16B5-46DC-96FB-D99DA39F609D}">
      <dsp:nvSpPr>
        <dsp:cNvPr id="0" name=""/>
        <dsp:cNvSpPr/>
      </dsp:nvSpPr>
      <dsp:spPr>
        <a:xfrm>
          <a:off x="485083" y="3325860"/>
          <a:ext cx="6791165" cy="649440"/>
        </a:xfrm>
        <a:prstGeom prst="round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a:latin typeface="+mj-lt"/>
            </a:rPr>
            <a:t>Microsoft R Server</a:t>
          </a:r>
          <a:endParaRPr lang="en-US" sz="3600" b="0" kern="1200" dirty="0">
            <a:latin typeface="+mj-lt"/>
          </a:endParaRPr>
        </a:p>
      </dsp:txBody>
      <dsp:txXfrm>
        <a:off x="516786" y="3357563"/>
        <a:ext cx="6727759"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4/12/2017 8:19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www.datasciencecentral.com/m/blogpost?id=6448529:BlogPost:112754" TargetMode="External"/><Relationship Id="rId3" Type="http://schemas.openxmlformats.org/officeDocument/2006/relationships/hyperlink" Target="http://www.w3schools.com/SQl/default.asp" TargetMode="External"/><Relationship Id="rId7" Type="http://schemas.openxmlformats.org/officeDocument/2006/relationships/hyperlink" Target="http://www.analyticsvidhya.com/blog/2015/10/cheatsheet-11-steps-data-exploration-with-code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www.tutorialspoint.com/r_terminal_online.php" TargetMode="External"/><Relationship Id="rId5" Type="http://schemas.openxmlformats.org/officeDocument/2006/relationships/hyperlink" Target="https://www.youtube.com/watch?v=xb5P5xdcr2U&amp;feature=youtu.be&amp;a" TargetMode="External"/><Relationship Id="rId10" Type="http://schemas.openxmlformats.org/officeDocument/2006/relationships/hyperlink" Target="http://www.datasciencecentral.com/forum/topics/cheat-sheet-data-visualization-with-r?groupUrl=tutorials" TargetMode="External"/><Relationship Id="rId4" Type="http://schemas.openxmlformats.org/officeDocument/2006/relationships/hyperlink" Target="http://tryr.codeschool.com/levels/1/challenges/22" TargetMode="External"/><Relationship Id="rId9" Type="http://schemas.openxmlformats.org/officeDocument/2006/relationships/hyperlink" Target="http://www.analyticbridge.com/profiles/blogs/build-basic-recommendation-engine-using-r"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ran.revolutionanalytics.com/documents/what-is-r/"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msdn.microsoft.com/en-us/library/mt590948.aspx"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dv-r.had.co.nz/Data-structures.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tutorialspoint.com/r/r_factors.htm"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sql/ssdt/download-sql-server-data-tools-ssdt" TargetMode="External"/><Relationship Id="rId3" Type="http://schemas.openxmlformats.org/officeDocument/2006/relationships/hyperlink" Target="https://azure.microsoft.com/en-us/free/" TargetMode="External"/><Relationship Id="rId7" Type="http://schemas.openxmlformats.org/officeDocument/2006/relationships/hyperlink" Target="https://www.microsoft.com/en-us/download/details.aspx?id=48146" TargetMode="External"/><Relationship Id="rId12" Type="http://schemas.openxmlformats.org/officeDocument/2006/relationships/hyperlink" Target="https://www.datacamp.com/community/open-courses/big-data-revolution-r-enterprise-tutorial#gs.rRVTAa4"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microsoft.com/en-us/cloud-platform/sql-server-editions-developers" TargetMode="External"/><Relationship Id="rId11" Type="http://schemas.openxmlformats.org/officeDocument/2006/relationships/hyperlink" Target="http://www.w3schools.com/SQl/default.asp" TargetMode="External"/><Relationship Id="rId5" Type="http://schemas.openxmlformats.org/officeDocument/2006/relationships/hyperlink" Target="https://azure.microsoft.com/en-us/documentation/articles/machine-learning-data-science-vm-do-ten-things/" TargetMode="External"/><Relationship Id="rId10" Type="http://schemas.openxmlformats.org/officeDocument/2006/relationships/hyperlink" Target="http://tryr.codeschool.com/" TargetMode="External"/><Relationship Id="rId4" Type="http://schemas.openxmlformats.org/officeDocument/2006/relationships/hyperlink" Target="https://ms.portal.azure.com/" TargetMode="External"/><Relationship Id="rId9" Type="http://schemas.openxmlformats.org/officeDocument/2006/relationships/hyperlink" Target="https://microsoft.github.io/RTVS-doc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sdn.microsoft.com/en-us/microsoft-r/inde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hannel9.msdn.com/Search?term=Microsoft%20R#lang-en=en&amp;ch9Search"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hannel9.msdn.com/blogs/MicrosoftR/Microsoft-Introduces-new-free-Microsoft-R-Clien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hannel9.msdn.com/Series/Microsoft-R-Server-Series/Introduction-to-Microsoft-R-Server-Session-1--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acrook.com/introduction-to-microsoft-r-ope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dn.microsoft.com/en-us/microsoft-r/index#mrc"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azure.microsoft.com/en-gb/services/hdinsight/apache-spark/" TargetMode="External"/><Relationship Id="rId3" Type="http://schemas.openxmlformats.org/officeDocument/2006/relationships/hyperlink" Target="https://msdn.microsoft.com/en-us/microsoft-r/rserver-install-supported-platforms" TargetMode="External"/><Relationship Id="rId7" Type="http://schemas.openxmlformats.org/officeDocument/2006/relationships/hyperlink" Target="https://msdn.microsoft.com/en-us/microsoft-r/index#sqlr"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msdn.microsoft.com/en-us/microsoft-r/index#mrs" TargetMode="External"/><Relationship Id="rId5" Type="http://schemas.openxmlformats.org/officeDocument/2006/relationships/hyperlink" Target="https://msdn.microsoft.com/en-us/microsoft-r/index#mrc" TargetMode="External"/><Relationship Id="rId4" Type="http://schemas.openxmlformats.org/officeDocument/2006/relationships/hyperlink" Target="http://dacrook.com/introduction-to-microsoft-r-ope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sdn.microsoft.com/en-us/microsoft-r/index#mr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hannel9.msdn.com/Series/Microsoft-R-Server/Microsoft-R-Server-Installation-Linu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hannel9.msdn.com/Series/Microsoft-R-Server/Technology-Overview-for-Microsoft-R-Server-2016"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sdn.microsoft.com/en-us/microsoft-r/?f=255&amp;MSPPError=-214721739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sdn.microsoft.com/en-us/microsoft-r/scaler/scal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sdn.microsoft.com/en-us/library/mt652103.aspx"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sdn.microsoft.com/en-us/library/mt732681.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sdn.microsoft.com/en-us/microsoft-r/deployr-abou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eployr.revolutionanalytics.com/documents/getting-started/about/"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sdn.microsoft.com/en-us/library/dn905952.aspx"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msdn.microsoft.com/en-us/library/mt741980.aspx" TargetMode="External"/><Relationship Id="rId5" Type="http://schemas.openxmlformats.org/officeDocument/2006/relationships/hyperlink" Target="https://channel9.msdn.com/Blogs/Windows-Azure/R-in-Azure-ML-Studio" TargetMode="External"/><Relationship Id="rId4" Type="http://schemas.openxmlformats.org/officeDocument/2006/relationships/hyperlink" Target="https://azure.microsoft.com/en-us/documentation/articles/machine-learning-r-quickstar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www.datasciencecentral.com/profiles/blogs/hadoop-herd-when-to-use-wha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sdn.microsoft.com/en-us/library/mt604845.aspx"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r-bloggers.com/r-and-sql-server-articles/amp/"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sdn.microsoft.com/en-us/microsoft-r/rserver-install-supported-platforms" TargetMode="External"/><Relationship Id="rId7" Type="http://schemas.openxmlformats.org/officeDocument/2006/relationships/hyperlink" Target="https://www.microsoft.com/en-us/cloud-platform/sql-server-editions-developer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msdn.microsoft.com/en-us/microsoft-r/rserver-install-linux-server?f=255&amp;MSPPError=-2147217396" TargetMode="External"/><Relationship Id="rId5" Type="http://schemas.openxmlformats.org/officeDocument/2006/relationships/hyperlink" Target="https://msdn.microsoft.com/en-us/microsoft-r/rserver-install-windows?f=255&amp;MSPPError=-2147217396" TargetMode="External"/><Relationship Id="rId4" Type="http://schemas.openxmlformats.org/officeDocument/2006/relationships/hyperlink" Target="https://msdn.microsoft.com/en-us/microsoft-r/install-r-client-window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sdn.microsoft.com/en-us/microsoft-r/install-r-client-window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sdn.microsoft.com/en-us/microsoft-r/install-r-client-window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microsoft.com/en-us/download/details.aspx?id=48146"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microsoft.github.io/RTVS-docs/sqlserver.html" TargetMode="External"/><Relationship Id="rId5" Type="http://schemas.openxmlformats.org/officeDocument/2006/relationships/hyperlink" Target="https://www.rstudio.com/products/rstudio/download2/" TargetMode="External"/><Relationship Id="rId4" Type="http://schemas.openxmlformats.org/officeDocument/2006/relationships/hyperlink" Target="http://microsoft.github.io/RTVS-docs/installer.html"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msdn.microsoft.com/en-us/microsoft-r/microsoft-r-getting-started"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msdn.microsoft.com/en-us/library/mt590947.aspx"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sdn.microsoft.com/en-us/library/mt590811.aspx"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msdn.microsoft.com/en-us/library/mt696069.aspx" TargetMode="External"/><Relationship Id="rId5" Type="http://schemas.openxmlformats.org/officeDocument/2006/relationships/hyperlink" Target="https://msdn.microsoft.com/en-us/library/mt748179.aspx" TargetMode="External"/><Relationship Id="rId4" Type="http://schemas.openxmlformats.org/officeDocument/2006/relationships/hyperlink" Target="https://msdn.microsoft.com/en-us/library/mt721284.aspx"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sdn.microsoft.com/en-us/microsoft-r/deployr-abou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dacrook.com/introduction-to-microsoft-r-open/"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msdn.microsoft.com/en-us/microsoft-r/index#mrc"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sdn.microsoft.com/en-us/library/mt604845.aspx"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sdn.microsoft.com/en-us/library/mt709082.aspx"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sdn.microsoft.com/en-us/library/mt709082.aspx"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sdn.microsoft.com/en-us/library/mt628054.aspx"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msdn.microsoft.com/en-us/library/mt709078.aspx"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msdn.microsoft.com/en-us/library/mt790486.aspx" TargetMode="External"/><Relationship Id="rId3" Type="http://schemas.openxmlformats.org/officeDocument/2006/relationships/hyperlink" Target="http://www.dummies.com/programming/r/how-to-install-load-and-unload-packages-in-r/" TargetMode="External"/><Relationship Id="rId7" Type="http://schemas.openxmlformats.org/officeDocument/2006/relationships/hyperlink" Target="https://msdn.microsoft.com/en-us/library/mt741980.aspx"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support.rstudio.com/hc/en-us/articles/201057987-Quick-list-of-useful-R-packages" TargetMode="External"/><Relationship Id="rId5" Type="http://schemas.openxmlformats.org/officeDocument/2006/relationships/hyperlink" Target="http://r-pkgs.had.co.nz/" TargetMode="External"/><Relationship Id="rId4" Type="http://schemas.openxmlformats.org/officeDocument/2006/relationships/hyperlink" Target="https://cran.r-project.org/doc/manuals/R-admin.html#Add_002don-packages" TargetMode="External"/><Relationship Id="rId9" Type="http://schemas.openxmlformats.org/officeDocument/2006/relationships/hyperlink" Target="https://msdn.microsoft.com/en-US/library/mt637368.aspx"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msdn.microsoft.com/en-us/library/mt590866.aspx"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msdn.microsoft.com/en-us/library/mt590540.aspx" TargetMode="External"/><Relationship Id="rId4" Type="http://schemas.openxmlformats.org/officeDocument/2006/relationships/hyperlink" Target="https://msdn.microsoft.com/en-us/library/mt653951.aspx"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en-us/microsoft-r/microsoft-r-getting-started"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gallery.cortanaintelligence.com/Collection/ML-Templates-with-SQL-Server-R-Services-1" TargetMode="External"/><Relationship Id="rId3" Type="http://schemas.openxmlformats.org/officeDocument/2006/relationships/hyperlink" Target="https://www.microsoft.com/en-us/sql-server/developer-get-started/r" TargetMode="External"/><Relationship Id="rId7" Type="http://schemas.openxmlformats.org/officeDocument/2006/relationships/hyperlink" Target="https://github.com/Microsoft/SQL-Server-R-Services-Samples"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channel9.msdn.com/Shows/Cloud+Cover/Episode-226-Microsoft-R-Server-Solutions" TargetMode="External"/><Relationship Id="rId5" Type="http://schemas.openxmlformats.org/officeDocument/2006/relationships/hyperlink" Target="https://gallery.cortanaintelligence.com/Tutorial/Predictive-Maintenance-Template-with-SQL-Server-R-Services-1" TargetMode="External"/><Relationship Id="rId4" Type="http://schemas.openxmlformats.org/officeDocument/2006/relationships/hyperlink" Target="https://github.com/Microsoft/sql-server-samples/tree/master/samples/features/r-services/Telco%20Customer%20Churn" TargetMode="External"/></Relationships>
</file>

<file path=ppt/notesSlides/_rels/notesSlide54.xml.rels><?xml version="1.0" encoding="UTF-8" standalone="yes"?>
<Relationships xmlns="http://schemas.openxmlformats.org/package/2006/relationships"><Relationship Id="rId8" Type="http://schemas.openxmlformats.org/officeDocument/2006/relationships/hyperlink" Target="https://msdn.microsoft.com/en-us/microsoft-r/data-analysis-in-microsoft-r" TargetMode="External"/><Relationship Id="rId13" Type="http://schemas.openxmlformats.org/officeDocument/2006/relationships/hyperlink" Target="https://www.youtube.com/watch?v=8Sly49zDZEw"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microsoft-r-getting-started" TargetMode="External"/><Relationship Id="rId12" Type="http://schemas.openxmlformats.org/officeDocument/2006/relationships/hyperlink" Target="https://www.youtube.com/watch?v=wGsvh1OF3S0"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blogs.technet.microsoft.com/machinelearning/2016/01/12/making-r-the-enterprise-standard-for-cross-platform-analytics-both-on-premises-and-in-the-cloud/" TargetMode="External"/><Relationship Id="rId11" Type="http://schemas.openxmlformats.org/officeDocument/2006/relationships/hyperlink" Target="https://www.youtube.com/watch?v=PFmOKELowPA" TargetMode="External"/><Relationship Id="rId5" Type="http://schemas.openxmlformats.org/officeDocument/2006/relationships/hyperlink" Target="https://www.r-bloggers.com/r-and-sql-server-articles/amp/" TargetMode="External"/><Relationship Id="rId15" Type="http://schemas.openxmlformats.org/officeDocument/2006/relationships/hyperlink" Target="https://msdn.microsoft.com/en-us/library/mt591993.aspx" TargetMode="External"/><Relationship Id="rId10" Type="http://schemas.openxmlformats.org/officeDocument/2006/relationships/hyperlink" Target="https://www.youtube.com/watch?v=Y1_0XN-p3Hs"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microsoft.com/en-us/cloud-platform/r-server" TargetMode="External"/><Relationship Id="rId14" Type="http://schemas.openxmlformats.org/officeDocument/2006/relationships/hyperlink" Target="https://www.youtube.com/watch?v=s7pJyitqKzQ"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documentation/articles/data-science-process-overview/"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azure.microsoft.com/en-us/documentation/articles/data-science-process-walkthroughs/" TargetMode="External"/><Relationship Id="rId4" Type="http://schemas.openxmlformats.org/officeDocument/2006/relationships/hyperlink" Target="https://azure.microsoft.com/en-us/documentation/learning-paths/cortana-analytics-process/"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7.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ran.revolutionanalytics.com/documents/what-is-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user/thelearnr"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msdn.microsoft.com/en-us/microsoft-r/microsoft-r-more-resources" TargetMode="External"/><Relationship Id="rId4" Type="http://schemas.openxmlformats.org/officeDocument/2006/relationships/hyperlink" Target="http://www.datasciencecentral.com/m/discussion?id=6448529:Topic:28013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Learn</a:t>
            </a:r>
            <a:r>
              <a:rPr lang="en-US" baseline="0" dirty="0"/>
              <a:t> SQL: </a:t>
            </a:r>
            <a:r>
              <a:rPr lang="en-US" dirty="0">
                <a:hlinkClick r:id="rId3"/>
              </a:rPr>
              <a:t>http://www.w3schools.com/SQl/default.asp</a:t>
            </a:r>
            <a:r>
              <a:rPr lang="en-US" dirty="0"/>
              <a:t>  </a:t>
            </a:r>
          </a:p>
          <a:p>
            <a:pPr marL="228600" indent="-228600">
              <a:buFont typeface="+mj-lt"/>
              <a:buAutoNum type="arabicPeriod"/>
            </a:pPr>
            <a:r>
              <a:rPr lang="en-US" dirty="0"/>
              <a:t>Try R, with a great interface. </a:t>
            </a:r>
            <a:r>
              <a:rPr lang="en-US" dirty="0">
                <a:hlinkClick r:id="rId4"/>
              </a:rPr>
              <a:t>http://tryr.codeschool.com/levels/1/challenges/22</a:t>
            </a:r>
            <a:r>
              <a:rPr lang="en-US" dirty="0"/>
              <a:t> </a:t>
            </a:r>
          </a:p>
          <a:p>
            <a:pPr marL="228600" indent="-228600">
              <a:buFont typeface="+mj-lt"/>
              <a:buAutoNum type="arabicPeriod"/>
            </a:pPr>
            <a:r>
              <a:rPr lang="en-US" dirty="0"/>
              <a:t>R and Statistics Intro: </a:t>
            </a:r>
            <a:r>
              <a:rPr lang="en-US" dirty="0">
                <a:hlinkClick r:id="rId5"/>
              </a:rPr>
              <a:t>https://www.youtube.com/watch?v=xb5P5xdcr2U&amp;feature=youtu.be&amp;a</a:t>
            </a:r>
            <a:r>
              <a:rPr lang="en-US" dirty="0"/>
              <a:t>  </a:t>
            </a:r>
          </a:p>
          <a:p>
            <a:pPr marL="228600" indent="-228600">
              <a:buFont typeface="+mj-lt"/>
              <a:buAutoNum type="arabicPeriod"/>
            </a:pPr>
            <a:r>
              <a:rPr lang="en-US" dirty="0"/>
              <a:t>R Online: </a:t>
            </a:r>
            <a:r>
              <a:rPr lang="en-US" dirty="0">
                <a:hlinkClick r:id="rId6"/>
              </a:rPr>
              <a:t>http://www.tutorialspoint.com/r_terminal_online.php</a:t>
            </a:r>
            <a:r>
              <a:rPr lang="en-US" dirty="0"/>
              <a:t>  </a:t>
            </a:r>
          </a:p>
          <a:p>
            <a:pPr marL="228600" indent="-228600">
              <a:buFont typeface="+mj-lt"/>
              <a:buAutoNum type="arabicPeriod"/>
            </a:pPr>
            <a:r>
              <a:rPr lang="en-US" dirty="0"/>
              <a:t>Using R to explore data: </a:t>
            </a:r>
            <a:r>
              <a:rPr lang="en-US" dirty="0">
                <a:hlinkClick r:id="rId7"/>
              </a:rPr>
              <a:t>http://www.analyticsvidhya.com/blog/2015/10/cheatsheet-11-steps-data-exploration-with-codes/</a:t>
            </a:r>
            <a:r>
              <a:rPr lang="en-US" dirty="0"/>
              <a:t>  </a:t>
            </a:r>
          </a:p>
          <a:p>
            <a:pPr marL="228600" indent="-228600">
              <a:buFont typeface="+mj-lt"/>
              <a:buAutoNum type="arabicPeriod"/>
            </a:pPr>
            <a:r>
              <a:rPr lang="en-US" dirty="0"/>
              <a:t>Quick R Intro: </a:t>
            </a:r>
            <a:r>
              <a:rPr lang="en-US" dirty="0">
                <a:hlinkClick r:id="rId8"/>
              </a:rPr>
              <a:t>http://www.datasciencecentral.com/m/blogpost?id=6448529%3ABlogPost%3A112754</a:t>
            </a:r>
            <a:r>
              <a:rPr lang="en-US" dirty="0"/>
              <a:t>  </a:t>
            </a:r>
          </a:p>
          <a:p>
            <a:pPr marL="228600" indent="-228600">
              <a:buFont typeface="+mj-lt"/>
              <a:buAutoNum type="arabicPeriod"/>
            </a:pPr>
            <a:r>
              <a:rPr lang="en-US" dirty="0"/>
              <a:t>Creating a recommender engine in R: </a:t>
            </a:r>
            <a:r>
              <a:rPr lang="en-US" dirty="0">
                <a:hlinkClick r:id="rId9"/>
              </a:rPr>
              <a:t>http://www.analyticbridge.com/profiles/blogs/build-basic-recommendation-engine-using-r</a:t>
            </a:r>
            <a:r>
              <a:rPr lang="en-US" dirty="0"/>
              <a:t>   </a:t>
            </a:r>
          </a:p>
          <a:p>
            <a:pPr marL="228600" indent="-228600">
              <a:buFont typeface="+mj-lt"/>
              <a:buAutoNum type="arabicPeriod"/>
            </a:pPr>
            <a:r>
              <a:rPr lang="en-US" dirty="0"/>
              <a:t>Visualizations cheat-sheet in R: </a:t>
            </a:r>
            <a:r>
              <a:rPr lang="en-US" dirty="0">
                <a:hlinkClick r:id="rId10"/>
              </a:rPr>
              <a:t>http://www.datasciencecentral.com/forum/topics/cheat-sheet-data-visualization-with-r?groupUrl=tutorials</a:t>
            </a:r>
            <a:r>
              <a:rPr lang="en-US" dirty="0"/>
              <a:t>  </a:t>
            </a:r>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3625814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963" cy="2616200"/>
          </a:xfrm>
        </p:spPr>
      </p:sp>
      <p:sp>
        <p:nvSpPr>
          <p:cNvPr id="3" name="Notes Placeholder 2"/>
          <p:cNvSpPr>
            <a:spLocks noGrp="1"/>
          </p:cNvSpPr>
          <p:nvPr>
            <p:ph type="body" idx="1"/>
          </p:nvPr>
        </p:nvSpPr>
        <p:spPr>
          <a:xfrm>
            <a:off x="477982" y="3531723"/>
            <a:ext cx="6096000" cy="4136768"/>
          </a:xfrm>
        </p:spPr>
        <p:txBody>
          <a:bodyPr/>
          <a:lstStyle/>
          <a:p>
            <a:pPr marL="228600" indent="-228600">
              <a:buFont typeface="+mj-lt"/>
              <a:buAutoNum type="arabicPeriod"/>
            </a:pPr>
            <a:r>
              <a:rPr lang="en-US" dirty="0"/>
              <a:t>Video Introduction to R: </a:t>
            </a:r>
            <a:r>
              <a:rPr lang="en-US" dirty="0">
                <a:hlinkClick r:id="rId3"/>
              </a:rPr>
              <a:t>https://mran.revolutionanalytics.com/documents/what-is-r/</a:t>
            </a:r>
            <a:endParaRPr lang="en-US" dirty="0"/>
          </a:p>
          <a:p>
            <a:pPr marL="228600" indent="-228600">
              <a:buFont typeface="+mj-lt"/>
              <a:buAutoNum type="arabicPeriod"/>
            </a:pPr>
            <a:r>
              <a:rPr lang="en-US" dirty="0"/>
              <a:t>Working with R Data Types: </a:t>
            </a:r>
            <a:r>
              <a:rPr lang="en-US" dirty="0">
                <a:hlinkClick r:id="rId4"/>
              </a:rPr>
              <a:t>https://msdn.microsoft.com/en-us/library/mt590948.aspx</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71134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R Data Structures from Advanced R by Hadley Wickham: </a:t>
            </a:r>
            <a:r>
              <a:rPr lang="en-US" dirty="0">
                <a:hlinkClick r:id="rId3"/>
              </a:rPr>
              <a:t>http://adv-r.had.co.nz/Data-structures.html</a:t>
            </a:r>
            <a:r>
              <a:rPr lang="en-US" dirty="0"/>
              <a:t> </a:t>
            </a:r>
          </a:p>
          <a:p>
            <a:pPr marL="228600" indent="-228600">
              <a:buFont typeface="+mj-lt"/>
              <a:buAutoNum type="arabicPeriod"/>
            </a:pPr>
            <a:r>
              <a:rPr lang="en-US" dirty="0"/>
              <a:t>Factors – </a:t>
            </a:r>
            <a:r>
              <a:rPr lang="en-US" dirty="0">
                <a:hlinkClick r:id="rId4"/>
              </a:rPr>
              <a:t>https://www.tutorialspoint.com/r/r_factors.htm</a:t>
            </a:r>
            <a:r>
              <a:rPr lang="en-US" dirty="0"/>
              <a:t>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39653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45060" cy="5541227"/>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400" kern="1200" baseline="0" dirty="0">
                <a:solidFill>
                  <a:schemeClr val="tx1"/>
                </a:solidFill>
              </a:rPr>
              <a:t>If you do not have a Microsoft Azure account, go here: </a:t>
            </a:r>
            <a:r>
              <a:rPr lang="en-US" sz="1400" kern="1200" baseline="0" dirty="0">
                <a:solidFill>
                  <a:schemeClr val="tx1"/>
                </a:solidFill>
                <a:hlinkClick r:id="rId3"/>
              </a:rPr>
              <a:t>https://azure.microsoft.com/en-us/free/</a:t>
            </a:r>
            <a:r>
              <a:rPr lang="en-US" sz="1400" kern="1200" baseline="0" dirty="0">
                <a:solidFill>
                  <a:schemeClr val="tx1"/>
                </a:solidFill>
              </a:rPr>
              <a:t>  (You will need a credit card, but you will not be charged) </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400" kern="1200" baseline="0" dirty="0">
                <a:solidFill>
                  <a:schemeClr val="tx1"/>
                </a:solidFill>
              </a:rPr>
              <a:t>Log in to the Azure Portal: </a:t>
            </a:r>
            <a:r>
              <a:rPr lang="en-US" sz="1400" kern="1200" baseline="0" dirty="0">
                <a:solidFill>
                  <a:schemeClr val="tx1"/>
                </a:solidFill>
                <a:hlinkClick r:id="rId4"/>
              </a:rPr>
              <a:t>https://ms.portal.azure.com</a:t>
            </a:r>
            <a:r>
              <a:rPr lang="en-US" sz="1400" kern="1200" baseline="0" dirty="0">
                <a:solidFill>
                  <a:schemeClr val="tx1"/>
                </a:solidFill>
              </a:rPr>
              <a:t>  </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400" kern="1200" baseline="0" dirty="0">
                <a:solidFill>
                  <a:schemeClr val="tx1"/>
                </a:solidFill>
              </a:rPr>
              <a:t>Create a new Windows Data Science Virtual Machine (2 Processors, 7GB RAM, HDD): </a:t>
            </a:r>
            <a:r>
              <a:rPr lang="en-US" sz="1400" kern="1200" baseline="0" dirty="0">
                <a:solidFill>
                  <a:schemeClr val="tx1"/>
                </a:solidFill>
                <a:hlinkClick r:id="rId5"/>
              </a:rPr>
              <a:t>https://azure.microsoft.com/en-us/documentation/articles/machine-learning-data-science-vm-do-ten-things/</a:t>
            </a:r>
            <a:r>
              <a:rPr lang="en-US" sz="1400" kern="1200" baseline="0" dirty="0">
                <a:solidFill>
                  <a:schemeClr val="tx1"/>
                </a:solidFill>
              </a:rPr>
              <a:t>  </a:t>
            </a:r>
          </a:p>
          <a:p>
            <a:pPr marL="228600" lvl="0" indent="-228600">
              <a:buFont typeface="+mj-lt"/>
              <a:buAutoNum type="arabicPeriod"/>
              <a:defRPr/>
            </a:pPr>
            <a:r>
              <a:rPr lang="en-US" sz="1400" i="1" kern="1200" baseline="0" dirty="0">
                <a:solidFill>
                  <a:schemeClr val="tx1"/>
                </a:solidFill>
              </a:rPr>
              <a:t>Optional, if using your local machine:</a:t>
            </a:r>
          </a:p>
          <a:p>
            <a:pPr marL="445862" lvl="1" indent="-228600">
              <a:buFont typeface="+mj-lt"/>
              <a:buAutoNum type="arabicPeriod"/>
              <a:defRPr/>
            </a:pPr>
            <a:r>
              <a:rPr lang="en-US" sz="1400" kern="1200" dirty="0">
                <a:solidFill>
                  <a:schemeClr val="tx1"/>
                </a:solidFill>
              </a:rPr>
              <a:t>Install SQL Server</a:t>
            </a:r>
            <a:r>
              <a:rPr lang="en-US" sz="1400" kern="1200" baseline="0" dirty="0">
                <a:solidFill>
                  <a:schemeClr val="tx1"/>
                </a:solidFill>
              </a:rPr>
              <a:t> 2016 and ensure you select R Services – see this link: </a:t>
            </a:r>
            <a:r>
              <a:rPr lang="en-US" sz="1400" u="sng" dirty="0">
                <a:hlinkClick r:id="rId6"/>
              </a:rPr>
              <a:t>https://www.microsoft.com/en-us/cloud-platform/sql-server-editions-developers</a:t>
            </a:r>
            <a:endParaRPr lang="en-US" sz="1400" u="sng" dirty="0"/>
          </a:p>
          <a:p>
            <a:pPr marL="445862" lvl="1" indent="-228600">
              <a:buFont typeface="+mj-lt"/>
              <a:buAutoNum type="arabicPeriod"/>
              <a:defRPr/>
            </a:pPr>
            <a:r>
              <a:rPr lang="en-US" sz="1400" dirty="0"/>
              <a:t>Install Visual Studio Community Edition 2015: </a:t>
            </a:r>
            <a:r>
              <a:rPr lang="en-US" sz="1400" dirty="0">
                <a:hlinkClick r:id="rId7"/>
              </a:rPr>
              <a:t>https://www.microsoft.com/en-us/download/details.aspx?id=48146</a:t>
            </a:r>
            <a:endParaRPr lang="en-US" sz="1400" dirty="0"/>
          </a:p>
          <a:p>
            <a:pPr marL="445862" lvl="1" indent="-228600">
              <a:buFont typeface="+mj-lt"/>
              <a:buAutoNum type="arabicPeriod"/>
              <a:defRPr/>
            </a:pPr>
            <a:r>
              <a:rPr lang="en-US" sz="1400" dirty="0"/>
              <a:t>Install SQL Server Data Tools: </a:t>
            </a:r>
            <a:r>
              <a:rPr lang="en-US" sz="1400" dirty="0">
                <a:hlinkClick r:id="rId8"/>
              </a:rPr>
              <a:t>https://docs.microsoft.com/en-us/sql/ssdt/download-sql-server-data-tools-ssdt</a:t>
            </a:r>
            <a:endParaRPr lang="en-US" sz="1400" dirty="0"/>
          </a:p>
          <a:p>
            <a:pPr marL="445862" lvl="1" indent="-228600">
              <a:buFont typeface="+mj-lt"/>
              <a:buAutoNum type="arabicPeriod"/>
              <a:defRPr/>
            </a:pPr>
            <a:r>
              <a:rPr lang="en-US" sz="1400" dirty="0"/>
              <a:t>Install R Tools for Visual Studio: </a:t>
            </a:r>
            <a:r>
              <a:rPr lang="en-US" sz="1400" dirty="0">
                <a:hlinkClick r:id="rId9"/>
              </a:rPr>
              <a:t>https://microsoft.github.io/RTVS-docs/</a:t>
            </a:r>
            <a:endParaRPr lang="en-US" sz="1400" dirty="0"/>
          </a:p>
          <a:p>
            <a:pPr marL="228600" lvl="0" indent="-228600">
              <a:buFont typeface="+mj-lt"/>
              <a:buAutoNum type="arabicPeriod"/>
              <a:defRPr/>
            </a:pPr>
            <a:r>
              <a:rPr lang="en-US" sz="1400" dirty="0"/>
              <a:t>For R, Open this site, complete the lessons the instructor assigns: </a:t>
            </a:r>
            <a:r>
              <a:rPr lang="en-US" sz="1400" dirty="0">
                <a:hlinkClick r:id="rId10"/>
              </a:rPr>
              <a:t>http://tryr.codeschool.com/</a:t>
            </a:r>
            <a:r>
              <a:rPr lang="en-US" sz="1400" dirty="0"/>
              <a:t>  </a:t>
            </a:r>
          </a:p>
          <a:p>
            <a:pPr marL="228600" lvl="0" indent="-228600">
              <a:buFont typeface="+mj-lt"/>
              <a:buAutoNum type="arabicPeriod"/>
              <a:defRPr/>
            </a:pPr>
            <a:r>
              <a:rPr lang="en-US" sz="1400" dirty="0"/>
              <a:t>For SQL, Open this site, complete the lessons the instructor assigns: </a:t>
            </a:r>
            <a:r>
              <a:rPr lang="en-US" sz="1400" dirty="0">
                <a:hlinkClick r:id="rId11"/>
              </a:rPr>
              <a:t>http://www.w3schools.com/SQl/default.asp</a:t>
            </a:r>
            <a:r>
              <a:rPr lang="en-US" sz="1400" dirty="0"/>
              <a:t> </a:t>
            </a:r>
          </a:p>
          <a:p>
            <a:pPr marL="228600" lvl="0" indent="-228600">
              <a:buFont typeface="+mj-lt"/>
              <a:buAutoNum type="arabicPeriod"/>
              <a:defRPr/>
            </a:pPr>
            <a:r>
              <a:rPr lang="en-US" sz="1400" dirty="0"/>
              <a:t>For Advanced R, complete this series: </a:t>
            </a:r>
            <a:r>
              <a:rPr lang="en-US" sz="1400" dirty="0">
                <a:hlinkClick r:id="rId12"/>
              </a:rPr>
              <a:t>https://www.datacamp.com/community/open-courses/big-data-revolution-r-enterprise-tutorial#gs.rRVTAa4</a:t>
            </a:r>
            <a:r>
              <a:rPr lang="en-US" sz="1400" dirty="0"/>
              <a:t>  </a:t>
            </a:r>
          </a:p>
          <a:p>
            <a:pPr marL="228600" lvl="0" indent="-228600">
              <a:buFont typeface="+mj-lt"/>
              <a:buAutoNum type="arabicPeriod"/>
              <a:defRPr/>
            </a:pPr>
            <a:endParaRPr lang="en-US" sz="1400" kern="120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Site: </a:t>
            </a:r>
            <a:r>
              <a:rPr lang="en-US" baseline="0" dirty="0">
                <a:hlinkClick r:id="rId3"/>
              </a:rPr>
              <a:t>https://msdn.microsoft.com/en-us/microsoft-r/index</a:t>
            </a:r>
            <a:r>
              <a:rPr lang="en-US" baseline="0" dirty="0"/>
              <a:t>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95163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Channel 9 videos on Microsoft R: </a:t>
            </a:r>
            <a:r>
              <a:rPr lang="en-US" dirty="0">
                <a:hlinkClick r:id="rId3"/>
              </a:rPr>
              <a:t>https://channel9.msdn.com/Search?term=Microsoft%20R#lang-en=en&amp;ch9Search</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4613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59"/>
            <a:ext cx="6096000" cy="4136768"/>
          </a:xfrm>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Quick Video on R Client: </a:t>
            </a:r>
            <a:r>
              <a:rPr lang="en-US" dirty="0">
                <a:hlinkClick r:id="rId3"/>
              </a:rPr>
              <a:t>https://channel9.msdn.com/blogs/MicrosoftR/Microsoft-Introduces-new-free-Microsoft-R-Client</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2742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Overview: </a:t>
            </a:r>
            <a:r>
              <a:rPr lang="en-US" dirty="0">
                <a:hlinkClick r:id="rId3"/>
              </a:rPr>
              <a:t>https://channel9.msdn.com/Series/Microsoft-R-Server-Series/Introduction-to-Microsoft-R-Server-Session-1--Overview</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956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573286"/>
            <a:ext cx="6096000" cy="4136768"/>
          </a:xfrm>
        </p:spPr>
        <p:txBody>
          <a:bodyPr/>
          <a:lstStyle/>
          <a:p>
            <a:pPr marL="228600" indent="-228600">
              <a:buFont typeface="+mj-lt"/>
              <a:buAutoNum type="arabicPeriod"/>
            </a:pPr>
            <a:r>
              <a:rPr lang="en-US" dirty="0"/>
              <a:t>Book and Series: </a:t>
            </a:r>
            <a:r>
              <a:rPr lang="en-US" dirty="0">
                <a:hlinkClick r:id="rId3"/>
              </a:rPr>
              <a:t>http://dacrook.com/introduction-to-microsoft-r-open/</a:t>
            </a:r>
            <a:r>
              <a:rPr lang="en-US" dirty="0"/>
              <a:t>  </a:t>
            </a:r>
          </a:p>
          <a:p>
            <a:pPr marL="228600" indent="-228600">
              <a:buFont typeface="+mj-lt"/>
              <a:buAutoNum type="arabicPeriod"/>
            </a:pPr>
            <a:r>
              <a:rPr lang="en-US" dirty="0"/>
              <a:t>Microsoft R Client: </a:t>
            </a:r>
            <a:r>
              <a:rPr lang="en-US" dirty="0">
                <a:hlinkClick r:id="rId4"/>
              </a:rPr>
              <a:t>https://msdn.microsoft.com/en-us/microsoft-r/index#mrc</a:t>
            </a:r>
            <a:r>
              <a:rPr lang="en-US" dirty="0"/>
              <a:t>  </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808981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Supported Platforms for Microsoft R Server:</a:t>
            </a:r>
            <a:r>
              <a:rPr lang="en-US" sz="1800" baseline="0" dirty="0"/>
              <a:t> </a:t>
            </a:r>
            <a:r>
              <a:rPr lang="en-US" sz="1800" baseline="0" dirty="0">
                <a:hlinkClick r:id="rId3"/>
              </a:rPr>
              <a:t>https://msdn.microsoft.com/en-us/microsoft-r/rserver-install-supported-platforms</a:t>
            </a:r>
            <a:r>
              <a:rPr lang="en-US" sz="1800" baseline="0" dirty="0"/>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Book</a:t>
            </a:r>
            <a:r>
              <a:rPr lang="en-US" sz="1800" baseline="0" dirty="0"/>
              <a:t> </a:t>
            </a:r>
            <a:r>
              <a:rPr lang="en-US" sz="1800" dirty="0"/>
              <a:t>and Series: </a:t>
            </a:r>
            <a:r>
              <a:rPr lang="en-US" sz="1800" dirty="0">
                <a:hlinkClick r:id="rId4"/>
              </a:rPr>
              <a:t>http://dacrook.com/introduction-to-microsoft-r-open/</a:t>
            </a:r>
            <a:r>
              <a:rPr lang="en-US" sz="1800" dirty="0"/>
              <a:t>  </a:t>
            </a:r>
          </a:p>
          <a:p>
            <a:pPr marL="228600" indent="-228600">
              <a:buFont typeface="+mj-lt"/>
              <a:buAutoNum type="arabicPeriod"/>
            </a:pPr>
            <a:r>
              <a:rPr lang="en-US" sz="1800" dirty="0"/>
              <a:t>Microsoft R Client:</a:t>
            </a:r>
            <a:r>
              <a:rPr lang="en-US" sz="1800" baseline="0" dirty="0"/>
              <a:t> </a:t>
            </a:r>
            <a:r>
              <a:rPr lang="en-US" sz="1800" baseline="0" dirty="0">
                <a:hlinkClick r:id="rId5"/>
              </a:rPr>
              <a:t>https://msdn.microsoft.com/en-us/microsoft-r/index#mrc</a:t>
            </a:r>
            <a:r>
              <a:rPr lang="en-US" sz="1800" baseline="0" dirty="0"/>
              <a:t>  </a:t>
            </a:r>
          </a:p>
          <a:p>
            <a:pPr marL="228600" indent="-228600">
              <a:buFont typeface="+mj-lt"/>
              <a:buAutoNum type="arabicPeriod"/>
            </a:pPr>
            <a:r>
              <a:rPr lang="en-US" sz="1800" baseline="0" dirty="0"/>
              <a:t>Microsoft R Server: </a:t>
            </a:r>
            <a:r>
              <a:rPr lang="en-US" sz="1800" baseline="0" dirty="0">
                <a:hlinkClick r:id="rId6"/>
              </a:rPr>
              <a:t>https://msdn.microsoft.com/en-us/microsoft-r/index#mrs</a:t>
            </a:r>
            <a:r>
              <a:rPr lang="en-US" sz="1800" baseline="0" dirty="0"/>
              <a:t>  </a:t>
            </a:r>
          </a:p>
          <a:p>
            <a:pPr marL="228600" indent="-228600">
              <a:buFont typeface="+mj-lt"/>
              <a:buAutoNum type="arabicPeriod"/>
            </a:pPr>
            <a:r>
              <a:rPr lang="en-US" sz="1800" baseline="0" dirty="0"/>
              <a:t>SQL Server R Services: </a:t>
            </a:r>
            <a:r>
              <a:rPr lang="en-US" sz="1800" baseline="0" dirty="0">
                <a:hlinkClick r:id="rId7"/>
              </a:rPr>
              <a:t>https://msdn.microsoft.com/en-us/microsoft-r/index#sqlr</a:t>
            </a:r>
            <a:r>
              <a:rPr lang="en-US" sz="1800" baseline="0" dirty="0"/>
              <a:t>  </a:t>
            </a:r>
          </a:p>
          <a:p>
            <a:pPr marL="228600" indent="-228600">
              <a:buFont typeface="+mj-lt"/>
              <a:buAutoNum type="arabicPeriod"/>
            </a:pPr>
            <a:r>
              <a:rPr lang="en-US" sz="1800" baseline="0" dirty="0"/>
              <a:t>HDInsight </a:t>
            </a:r>
            <a:r>
              <a:rPr lang="en-US" sz="1800" baseline="0" dirty="0" err="1"/>
              <a:t>SparkR</a:t>
            </a:r>
            <a:r>
              <a:rPr lang="en-US" sz="1800" baseline="0" dirty="0"/>
              <a:t>: </a:t>
            </a:r>
            <a:r>
              <a:rPr lang="en-US" sz="1800" baseline="0" dirty="0">
                <a:hlinkClick r:id="rId8"/>
              </a:rPr>
              <a:t>https://azure.microsoft.com/en-gb/services/hdinsight/apache-spark/</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1526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endParaRPr lang="en-US" sz="12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Tx/>
              <a:buNone/>
              <a:tabLst/>
              <a:defRPr/>
            </a:pPr>
            <a:r>
              <a:rPr lang="en-US" sz="1800" baseline="0" dirty="0"/>
              <a:t>Microsoft R Server: </a:t>
            </a:r>
            <a:r>
              <a:rPr lang="en-US" sz="1800" baseline="0" dirty="0">
                <a:hlinkClick r:id="rId3"/>
              </a:rPr>
              <a:t>https://msdn.microsoft.com/en-us/microsoft-r/index#mrs</a:t>
            </a:r>
            <a:r>
              <a:rPr lang="en-US" sz="1800" baseline="0" dirty="0"/>
              <a:t>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5348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Installing on Linux: </a:t>
            </a:r>
            <a:r>
              <a:rPr lang="en-US" dirty="0">
                <a:hlinkClick r:id="rId3"/>
              </a:rPr>
              <a:t>https://channel9.msdn.com/Series/Microsoft-R-Server/Microsoft-R-Server-Installation-Linux</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094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Technology Overview: </a:t>
            </a:r>
            <a:r>
              <a:rPr lang="en-US" dirty="0">
                <a:hlinkClick r:id="rId3"/>
              </a:rPr>
              <a:t>https://channel9.msdn.com/Series/Microsoft-R-Server/Technology-Overview-for-Microsoft-R-Server-2016</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Getting Started: </a:t>
            </a:r>
            <a:r>
              <a:rPr lang="en-US" dirty="0">
                <a:hlinkClick r:id="rId3"/>
              </a:rPr>
              <a:t>https://msdn.microsoft.com/en-us/microsoft-r/?f=255&amp;MSPPError=-2147217396</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3433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Function Breakdown: </a:t>
            </a:r>
            <a:r>
              <a:rPr lang="en-US" dirty="0">
                <a:hlinkClick r:id="rId3"/>
              </a:rPr>
              <a:t>https://msdn.microsoft.com/en-us/microsoft-r/scaler/scaler</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806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SQL Server Implementation of </a:t>
            </a:r>
            <a:r>
              <a:rPr lang="en-US" dirty="0" err="1"/>
              <a:t>ScaleR</a:t>
            </a:r>
            <a:r>
              <a:rPr lang="en-US" dirty="0"/>
              <a:t> Functions: </a:t>
            </a:r>
            <a:r>
              <a:rPr lang="en-US" dirty="0">
                <a:hlinkClick r:id="rId3"/>
              </a:rPr>
              <a:t>https://msdn.microsoft.com/en-us/library/mt652103.aspx</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548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ScaleR</a:t>
            </a:r>
            <a:r>
              <a:rPr lang="en-US" dirty="0"/>
              <a:t> Functions for Working with SQL Server Data: </a:t>
            </a:r>
            <a:r>
              <a:rPr lang="en-US" dirty="0">
                <a:hlinkClick r:id="rId3"/>
              </a:rPr>
              <a:t>https://msdn.microsoft.com/en-us/library/mt732681.aspx</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8230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aseline="0" dirty="0"/>
              <a:t>Microsoft </a:t>
            </a:r>
            <a:r>
              <a:rPr lang="en-US" sz="1800" baseline="0" dirty="0" err="1"/>
              <a:t>DeployR</a:t>
            </a:r>
            <a:r>
              <a:rPr lang="en-US" sz="1800" baseline="0" dirty="0"/>
              <a:t> Documentation: </a:t>
            </a:r>
            <a:r>
              <a:rPr lang="en-US" sz="1800" baseline="0" dirty="0">
                <a:hlinkClick r:id="rId3"/>
              </a:rPr>
              <a:t>https://msdn.microsoft.com/en-us/microsoft-r/deployr-about</a:t>
            </a:r>
            <a:r>
              <a:rPr lang="en-US" sz="1800" baseline="0" dirty="0"/>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aseline="0" dirty="0"/>
              <a:t>Previous Documentation: </a:t>
            </a:r>
            <a:r>
              <a:rPr lang="en-US" sz="1800" baseline="0" dirty="0">
                <a:hlinkClick r:id="rId4"/>
              </a:rPr>
              <a:t>https://deployr.revolutionanalytics.com/documents/getting-started/about/</a:t>
            </a:r>
            <a:r>
              <a:rPr lang="en-US" sz="1800" baseline="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04911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reference:</a:t>
            </a:r>
            <a:r>
              <a:rPr lang="en-US" sz="1800" baseline="0" dirty="0"/>
              <a:t> </a:t>
            </a:r>
            <a:r>
              <a:rPr lang="en-US" sz="1800" baseline="0" dirty="0">
                <a:hlinkClick r:id="rId3"/>
              </a:rPr>
              <a:t>https://msdn.microsoft.com/en-us/library/dn905952.aspx</a:t>
            </a:r>
            <a:r>
              <a:rPr lang="en-US" sz="1800" baseline="0" dirty="0"/>
              <a:t>  </a:t>
            </a:r>
            <a:endParaRPr lang="en-US" sz="1800" dirty="0"/>
          </a:p>
          <a:p>
            <a:pPr marL="228600" indent="-228600">
              <a:buFont typeface="+mj-lt"/>
              <a:buAutoNum type="arabicPeriod"/>
            </a:pPr>
            <a:r>
              <a:rPr lang="en-US" sz="1800" dirty="0"/>
              <a:t>Using R in Azure Machine Learning:  </a:t>
            </a:r>
            <a:r>
              <a:rPr lang="en-US" sz="1800" dirty="0">
                <a:hlinkClick r:id="rId4"/>
              </a:rPr>
              <a:t>https://azure.microsoft.com/en-us/documentation/articles/machine-learning-r-quickstart/</a:t>
            </a:r>
            <a:r>
              <a:rPr lang="en-US" sz="1800" dirty="0"/>
              <a:t>  </a:t>
            </a:r>
          </a:p>
          <a:p>
            <a:pPr marL="228600" indent="-228600">
              <a:buFont typeface="+mj-lt"/>
              <a:buAutoNum type="arabicPeriod"/>
            </a:pPr>
            <a:r>
              <a:rPr lang="en-US" sz="1800" dirty="0"/>
              <a:t>Overview Video: </a:t>
            </a:r>
            <a:r>
              <a:rPr lang="en-US" sz="1800" dirty="0">
                <a:hlinkClick r:id="rId5"/>
              </a:rPr>
              <a:t>https://channel9.msdn.com/Blogs/Windows-Azure/R-in-Azure-ML-Studio</a:t>
            </a:r>
            <a:r>
              <a:rPr lang="en-US" sz="1800" dirty="0"/>
              <a:t>  </a:t>
            </a:r>
          </a:p>
          <a:p>
            <a:pPr marL="228600" indent="-228600">
              <a:buFont typeface="+mj-lt"/>
              <a:buAutoNum type="arabicPeriod"/>
            </a:pPr>
            <a:r>
              <a:rPr lang="en-US" sz="1800" dirty="0"/>
              <a:t>R Packages</a:t>
            </a:r>
            <a:r>
              <a:rPr lang="en-US" sz="1800" baseline="0" dirty="0"/>
              <a:t> supported: </a:t>
            </a:r>
            <a:r>
              <a:rPr lang="en-US" sz="1800" baseline="0" dirty="0">
                <a:hlinkClick r:id="rId6"/>
              </a:rPr>
              <a:t>https://msdn.microsoft.com/en-us/library/mt741980.aspx</a:t>
            </a:r>
            <a:r>
              <a:rPr lang="en-US" sz="1800" baseline="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499882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Full training example for the local HDP Instance: </a:t>
            </a:r>
            <a:r>
              <a:rPr lang="en-US" sz="1800" u="sng" kern="1200" dirty="0">
                <a:solidFill>
                  <a:schemeClr val="tx1"/>
                </a:solidFill>
                <a:effectLst/>
                <a:latin typeface="+mj-lt"/>
                <a:ea typeface="+mn-ea"/>
                <a:cs typeface="+mn-cs"/>
                <a:hlinkClick r:id="rId3"/>
              </a:rPr>
              <a:t>http://hortonworks.com/hadoop-tutorial/hello-world-an-introduction-to-hadoop-hcatalog-hive-and-pig/</a:t>
            </a:r>
            <a:r>
              <a:rPr lang="en-US" sz="1800" kern="1200" dirty="0">
                <a:solidFill>
                  <a:schemeClr val="tx1"/>
                </a:solidFill>
                <a:effectLst/>
                <a:latin typeface="+mj-lt"/>
                <a:ea typeface="+mn-ea"/>
                <a:cs typeface="+mn-cs"/>
              </a:rPr>
              <a:t> </a:t>
            </a:r>
          </a:p>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More detail on the Hadoop Components: </a:t>
            </a:r>
            <a:r>
              <a:rPr lang="en-US" sz="1800" kern="1200" dirty="0">
                <a:solidFill>
                  <a:schemeClr val="tx1"/>
                </a:solidFill>
                <a:effectLst/>
                <a:latin typeface="+mj-lt"/>
                <a:ea typeface="+mn-ea"/>
                <a:cs typeface="+mn-cs"/>
                <a:hlinkClick r:id="rId4"/>
              </a:rPr>
              <a:t>http://www.datasciencecentral.com/profiles/blogs/hadoop-herd-when-to-use-what</a:t>
            </a:r>
            <a:r>
              <a:rPr lang="en-US" sz="1800" kern="1200" dirty="0">
                <a:solidFill>
                  <a:schemeClr val="tx1"/>
                </a:solidFill>
                <a:effectLst/>
                <a:latin typeface="+mj-lt"/>
                <a:ea typeface="+mn-ea"/>
                <a:cs typeface="+mn-cs"/>
              </a:rPr>
              <a:t>  </a:t>
            </a:r>
          </a:p>
          <a:p>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0108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143500" cy="2894013"/>
          </a:xfrm>
        </p:spPr>
      </p:sp>
      <p:sp>
        <p:nvSpPr>
          <p:cNvPr id="3" name="Notes Placeholder 2"/>
          <p:cNvSpPr>
            <a:spLocks noGrp="1"/>
          </p:cNvSpPr>
          <p:nvPr>
            <p:ph type="body" idx="1"/>
          </p:nvPr>
        </p:nvSpPr>
        <p:spPr>
          <a:xfrm>
            <a:off x="286860" y="3682605"/>
            <a:ext cx="6096000" cy="4136768"/>
          </a:xfrm>
        </p:spPr>
        <p:txBody>
          <a:bodyPr/>
          <a:lstStyle/>
          <a:p>
            <a:pPr marL="228600" indent="-228600">
              <a:buFont typeface="+mj-lt"/>
              <a:buAutoNum type="arabicPeriod"/>
            </a:pPr>
            <a:r>
              <a:rPr lang="en-US" sz="1600" dirty="0"/>
              <a:t>At the</a:t>
            </a:r>
            <a:r>
              <a:rPr lang="en-US" sz="1600" baseline="0" dirty="0"/>
              <a:t> end of this Course, you will:</a:t>
            </a:r>
          </a:p>
          <a:p>
            <a:pPr marL="445862" lvl="1" indent="-228600">
              <a:buFont typeface="+mj-lt"/>
              <a:buAutoNum type="arabicPeriod"/>
            </a:pPr>
            <a:r>
              <a:rPr lang="en-US" sz="1600" baseline="0" dirty="0"/>
              <a:t>Understand the R Language and where it is used</a:t>
            </a:r>
          </a:p>
          <a:p>
            <a:pPr marL="445862" lvl="1" indent="-228600">
              <a:buFont typeface="+mj-lt"/>
              <a:buAutoNum type="arabicPeriod"/>
            </a:pPr>
            <a:r>
              <a:rPr lang="en-US" sz="1600" baseline="0" dirty="0"/>
              <a:t>Understand the Microsoft R Platform and its capabilities</a:t>
            </a:r>
          </a:p>
          <a:p>
            <a:pPr marL="445862" lvl="1" indent="-228600">
              <a:buFont typeface="+mj-lt"/>
              <a:buAutoNum type="arabicPeriod"/>
            </a:pPr>
            <a:r>
              <a:rPr lang="en-US" sz="1600" baseline="0" dirty="0"/>
              <a:t>Set up and use the server and various client tools for a R environment</a:t>
            </a:r>
          </a:p>
          <a:p>
            <a:pPr marL="445862" lvl="1" indent="-228600">
              <a:buFont typeface="+mj-lt"/>
              <a:buAutoNum type="arabicPeriod"/>
            </a:pPr>
            <a:r>
              <a:rPr lang="en-US" sz="1600" baseline="0" dirty="0"/>
              <a:t>Know how to operationalize a SQL Server R Services environment</a:t>
            </a:r>
          </a:p>
          <a:p>
            <a:pPr marL="445862" lvl="1" indent="-228600">
              <a:buFont typeface="+mj-lt"/>
              <a:buAutoNum type="arabicPeriod"/>
            </a:pPr>
            <a:r>
              <a:rPr lang="en-US" sz="1600" baseline="0" dirty="0"/>
              <a:t>Use the Microsoft R capabilities in a solution</a:t>
            </a:r>
          </a:p>
          <a:p>
            <a:endParaRPr lang="en-US" sz="20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4820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training: </a:t>
            </a:r>
            <a:r>
              <a:rPr lang="en-US" sz="1800" baseline="0" dirty="0">
                <a:hlinkClick r:id="rId3"/>
              </a:rPr>
              <a:t>https://msdn.microsoft.com/en-us/library/mt604845.aspx</a:t>
            </a:r>
            <a:r>
              <a:rPr lang="en-US" sz="1800" baseline="0" dirty="0"/>
              <a:t>  </a:t>
            </a:r>
          </a:p>
          <a:p>
            <a:pPr marL="228600" indent="-228600">
              <a:buFont typeface="+mj-lt"/>
              <a:buAutoNum type="arabicPeriod"/>
            </a:pPr>
            <a:r>
              <a:rPr lang="en-US" sz="1800" baseline="0" dirty="0"/>
              <a:t>Great set of resources: </a:t>
            </a:r>
            <a:r>
              <a:rPr lang="en-US" sz="1800" baseline="0" dirty="0">
                <a:hlinkClick r:id="rId4"/>
              </a:rPr>
              <a:t>https://www.r-bloggers.com/r-and-sql-server-articles/amp/</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3499316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337758"/>
            <a:ext cx="6047509" cy="5155077"/>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Read the installation page for MRS – </a:t>
            </a:r>
            <a:r>
              <a:rPr lang="en-US" sz="1800" kern="1200" dirty="0">
                <a:solidFill>
                  <a:schemeClr val="tx1"/>
                </a:solidFill>
                <a:latin typeface="Segoe UI Light" pitchFamily="34" charset="0"/>
                <a:ea typeface="+mn-ea"/>
                <a:cs typeface="+mn-cs"/>
                <a:hlinkClick r:id="rId3"/>
              </a:rPr>
              <a:t>https://msdn.microsoft.com/en-us/microsoft-r/rserver-install-supported-platforms</a:t>
            </a:r>
            <a:r>
              <a:rPr lang="en-US" sz="1800" kern="1200" dirty="0">
                <a:solidFill>
                  <a:schemeClr val="tx1"/>
                </a:solidFill>
                <a:latin typeface="Segoe UI Light" pitchFamily="34" charset="0"/>
                <a:ea typeface="+mn-ea"/>
                <a:cs typeface="+mn-cs"/>
              </a:rPr>
              <a:t>  </a:t>
            </a:r>
          </a:p>
          <a:p>
            <a:pPr marL="228600" lvl="0" indent="-228600">
              <a:buFont typeface="+mj-lt"/>
              <a:buAutoNum type="arabicPeriod"/>
              <a:defRPr/>
            </a:pPr>
            <a:r>
              <a:rPr lang="en-US" sz="1800" i="1" dirty="0"/>
              <a:t>As assigned: </a:t>
            </a:r>
            <a:r>
              <a:rPr lang="en-US" sz="1800" dirty="0"/>
              <a:t>Install Microsoft R Client - </a:t>
            </a:r>
            <a:r>
              <a:rPr lang="en-US" sz="1800" dirty="0">
                <a:hlinkClick r:id="rId4"/>
              </a:rPr>
              <a:t>https://msdn.microsoft.com/en-us/microsoft-r/install-r-client-windows</a:t>
            </a:r>
            <a:r>
              <a:rPr lang="en-US" sz="1800" dirty="0"/>
              <a:t> </a:t>
            </a:r>
            <a:endParaRPr lang="en-US" sz="1800" kern="1200" baseline="0" dirty="0">
              <a:solidFill>
                <a:schemeClr val="tx1"/>
              </a:solidFill>
            </a:endParaRPr>
          </a:p>
          <a:p>
            <a:pPr marL="228600" lvl="0" indent="-228600">
              <a:buFont typeface="+mj-lt"/>
              <a:buAutoNum type="arabicPeriod"/>
              <a:defRPr/>
            </a:pPr>
            <a:r>
              <a:rPr lang="en-US" sz="1800" i="1" dirty="0"/>
              <a:t>As assigned: </a:t>
            </a:r>
            <a:r>
              <a:rPr lang="en-US" sz="1800" dirty="0"/>
              <a:t>Install MRS on Windows - </a:t>
            </a:r>
            <a:r>
              <a:rPr lang="en-US" sz="1800" dirty="0">
                <a:hlinkClick r:id="rId5"/>
              </a:rPr>
              <a:t>https://msdn.microsoft.com/en-us/microsoft-r/rserver-install-windows?f=255&amp;MSPPError=-2147217396</a:t>
            </a:r>
            <a:r>
              <a:rPr lang="en-US" sz="1800" dirty="0"/>
              <a:t> </a:t>
            </a:r>
            <a:endParaRPr lang="en-US" sz="1800" i="1" dirty="0"/>
          </a:p>
          <a:p>
            <a:pPr marL="228600" lvl="0" indent="-228600">
              <a:buFont typeface="+mj-lt"/>
              <a:buAutoNum type="arabicPeriod"/>
              <a:defRPr/>
            </a:pPr>
            <a:r>
              <a:rPr lang="en-US" sz="1800" i="1" dirty="0"/>
              <a:t>As assigned: </a:t>
            </a:r>
            <a:r>
              <a:rPr lang="en-US" sz="1800" dirty="0"/>
              <a:t>Install MRS on Linux – note: MSDN account required: </a:t>
            </a:r>
            <a:r>
              <a:rPr lang="en-US" sz="1800" dirty="0">
                <a:hlinkClick r:id="rId6"/>
              </a:rPr>
              <a:t>https://msdn.microsoft.com/en-us/microsoft-r/rserver-install-linux-server?f=255&amp;MSPPError=-2147217396</a:t>
            </a:r>
            <a:r>
              <a:rPr lang="en-US" sz="1800" dirty="0"/>
              <a:t> </a:t>
            </a:r>
          </a:p>
          <a:p>
            <a:pPr marL="228600" lvl="0" indent="-228600">
              <a:buFont typeface="+mj-lt"/>
              <a:buAutoNum type="arabicPeriod"/>
              <a:defRPr/>
            </a:pPr>
            <a:r>
              <a:rPr lang="en-US" sz="1800" i="1" dirty="0"/>
              <a:t>As assigned: </a:t>
            </a:r>
            <a:r>
              <a:rPr lang="en-US" sz="1800" kern="1200" dirty="0">
                <a:solidFill>
                  <a:schemeClr val="tx1"/>
                </a:solidFill>
                <a:latin typeface="Segoe UI Light" pitchFamily="34" charset="0"/>
                <a:ea typeface="+mn-ea"/>
                <a:cs typeface="+mn-cs"/>
              </a:rPr>
              <a:t>Install SQL Server</a:t>
            </a:r>
            <a:r>
              <a:rPr lang="en-US" sz="1800" kern="1200" baseline="0" dirty="0">
                <a:solidFill>
                  <a:schemeClr val="tx1"/>
                </a:solidFill>
                <a:latin typeface="Segoe UI Light" pitchFamily="34" charset="0"/>
                <a:ea typeface="+mn-ea"/>
                <a:cs typeface="+mn-cs"/>
              </a:rPr>
              <a:t> 2016 and ensure you select R Services – see this link: </a:t>
            </a:r>
            <a:r>
              <a:rPr lang="en-US" sz="1800" u="sng" dirty="0">
                <a:hlinkClick r:id="rId7"/>
              </a:rPr>
              <a:t>https://www.microsoft.com/en-us/cloud-platform/sql-server-editions-developers</a:t>
            </a:r>
            <a:r>
              <a:rPr lang="en-US" sz="1800" u="sng" dirty="0"/>
              <a:t> </a:t>
            </a:r>
          </a:p>
          <a:p>
            <a:pPr marL="228600" lvl="0" indent="-228600">
              <a:buFont typeface="+mj-lt"/>
              <a:buAutoNum type="arabicPeriod"/>
              <a:defRPr/>
            </a:pPr>
            <a:r>
              <a:rPr lang="en-US" sz="1800" kern="1200" dirty="0">
                <a:solidFill>
                  <a:schemeClr val="tx1"/>
                </a:solidFill>
                <a:latin typeface="Segoe UI Light" pitchFamily="34" charset="0"/>
                <a:ea typeface="+mn-ea"/>
                <a:cs typeface="+mn-cs"/>
              </a:rPr>
              <a:t>Find</a:t>
            </a:r>
            <a:r>
              <a:rPr lang="en-US" sz="1800" kern="1200" baseline="0" dirty="0">
                <a:solidFill>
                  <a:schemeClr val="tx1"/>
                </a:solidFill>
                <a:latin typeface="Segoe UI Light" pitchFamily="34" charset="0"/>
                <a:ea typeface="+mn-ea"/>
                <a:cs typeface="+mn-cs"/>
              </a:rPr>
              <a:t> out if MRS is loaded: - Open an R Client Session (SQL, MRS, AML, </a:t>
            </a:r>
            <a:r>
              <a:rPr lang="en-US" sz="1800" kern="1200" baseline="0" dirty="0" err="1">
                <a:solidFill>
                  <a:schemeClr val="tx1"/>
                </a:solidFill>
                <a:latin typeface="Segoe UI Light" pitchFamily="34" charset="0"/>
                <a:ea typeface="+mn-ea"/>
                <a:cs typeface="+mn-cs"/>
              </a:rPr>
              <a:t>etc</a:t>
            </a:r>
            <a:r>
              <a:rPr lang="en-US" sz="1800" kern="1200" baseline="0" dirty="0">
                <a:solidFill>
                  <a:schemeClr val="tx1"/>
                </a:solidFill>
                <a:latin typeface="Segoe UI Light" pitchFamily="34" charset="0"/>
                <a:ea typeface="+mn-ea"/>
                <a:cs typeface="+mn-cs"/>
              </a:rPr>
              <a:t>) and run </a:t>
            </a:r>
            <a:r>
              <a:rPr lang="en-US" sz="1800" b="1" kern="1200" baseline="0" dirty="0" err="1">
                <a:solidFill>
                  <a:schemeClr val="tx1"/>
                </a:solidFill>
                <a:latin typeface="Segoe UI Light" pitchFamily="34" charset="0"/>
                <a:ea typeface="+mn-ea"/>
                <a:cs typeface="+mn-cs"/>
              </a:rPr>
              <a:t>sessionInfo</a:t>
            </a:r>
            <a:r>
              <a:rPr lang="en-US" sz="1800" b="1" kern="1200" baseline="0" dirty="0">
                <a:solidFill>
                  <a:schemeClr val="tx1"/>
                </a:solidFill>
                <a:latin typeface="Segoe UI Light" pitchFamily="34" charset="0"/>
                <a:ea typeface="+mn-ea"/>
                <a:cs typeface="+mn-cs"/>
              </a:rPr>
              <a:t>()</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44436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a:t>
            </a:r>
            <a:r>
              <a:rPr lang="en-US" baseline="0" dirty="0"/>
              <a:t> </a:t>
            </a:r>
            <a:r>
              <a:rPr lang="en-US" baseline="0" dirty="0">
                <a:hlinkClick r:id="rId3"/>
              </a:rPr>
              <a:t>https://msdn.microsoft.com/en-us/microsoft-r/install-r-client-windows</a:t>
            </a:r>
            <a:r>
              <a:rPr lang="en-US" baseline="0" dirty="0"/>
              <a:t>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58236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471988" cy="2516188"/>
          </a:xfrm>
        </p:spPr>
      </p:sp>
      <p:sp>
        <p:nvSpPr>
          <p:cNvPr id="3" name="Notes Placeholder 2"/>
          <p:cNvSpPr>
            <a:spLocks noGrp="1"/>
          </p:cNvSpPr>
          <p:nvPr>
            <p:ph type="body" idx="1"/>
          </p:nvPr>
        </p:nvSpPr>
        <p:spPr>
          <a:xfrm>
            <a:off x="381000" y="3559432"/>
            <a:ext cx="6096000" cy="4136768"/>
          </a:xfrm>
        </p:spPr>
        <p:txBody>
          <a:bodyPr/>
          <a:lstStyle/>
          <a:p>
            <a:pPr marL="228600" indent="-228600">
              <a:buFont typeface="+mj-lt"/>
              <a:buAutoNum type="arabicPeriod"/>
            </a:pPr>
            <a:r>
              <a:rPr lang="en-US" dirty="0"/>
              <a:t>Installing Microsoft R Client on Windows: </a:t>
            </a:r>
            <a:r>
              <a:rPr lang="en-US" dirty="0">
                <a:hlinkClick r:id="rId3"/>
              </a:rPr>
              <a:t>https://msdn.microsoft.com/en-us/microsoft-r/install-r-client-windows</a:t>
            </a:r>
            <a:r>
              <a:rPr lang="en-US" dirty="0"/>
              <a:t>  </a:t>
            </a:r>
            <a:r>
              <a:rPr lang="en-US" baseline="0" dirty="0"/>
              <a:t> </a:t>
            </a:r>
          </a:p>
          <a:p>
            <a:pPr marL="228600" indent="-228600">
              <a:buFont typeface="+mj-lt"/>
              <a:buAutoNum type="arabicPeriod"/>
            </a:pPr>
            <a:r>
              <a:rPr lang="en-US" dirty="0"/>
              <a:t>Files located at: </a:t>
            </a:r>
            <a:r>
              <a:rPr lang="en-US" b="1" dirty="0"/>
              <a:t>C:\Program Files\Microsoft\R Client\R_SERVER\bin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52959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4"/>
            <a:ext cx="6096000" cy="4136768"/>
          </a:xfrm>
        </p:spPr>
        <p:txBody>
          <a:bodyPr/>
          <a:lstStyle/>
          <a:p>
            <a:pPr marL="228600" lvl="0" indent="-228600">
              <a:buFont typeface="+mj-lt"/>
              <a:buAutoNum type="arabicPeriod"/>
              <a:defRPr/>
            </a:pPr>
            <a:r>
              <a:rPr lang="en-US" sz="1800" i="1" kern="1200" dirty="0">
                <a:solidFill>
                  <a:schemeClr val="tx1"/>
                </a:solidFill>
                <a:latin typeface="Segoe UI Light" pitchFamily="34" charset="0"/>
                <a:ea typeface="+mn-ea"/>
                <a:cs typeface="+mn-cs"/>
              </a:rPr>
              <a:t>Optional: </a:t>
            </a:r>
            <a:r>
              <a:rPr lang="en-US" sz="1800" kern="1200" dirty="0">
                <a:solidFill>
                  <a:schemeClr val="tx1"/>
                </a:solidFill>
                <a:latin typeface="Segoe UI Light" pitchFamily="34" charset="0"/>
                <a:ea typeface="+mn-ea"/>
                <a:cs typeface="+mn-cs"/>
              </a:rPr>
              <a:t>Install Visual </a:t>
            </a:r>
            <a:r>
              <a:rPr lang="en-US" dirty="0"/>
              <a:t>Studio 2015 Community Edition (</a:t>
            </a:r>
            <a:r>
              <a:rPr lang="en-US" dirty="0">
                <a:hlinkClick r:id="rId3"/>
              </a:rPr>
              <a:t>https://www.microsoft.com/en-us/download/details.aspx?id=48146</a:t>
            </a:r>
            <a:r>
              <a:rPr lang="en-US" dirty="0"/>
              <a:t> ) (Select </a:t>
            </a:r>
            <a:r>
              <a:rPr lang="en-US" b="1" dirty="0"/>
              <a:t>Optional</a:t>
            </a:r>
            <a:r>
              <a:rPr lang="en-US" dirty="0"/>
              <a:t>, and include </a:t>
            </a:r>
            <a:r>
              <a:rPr lang="en-US" b="1" dirty="0"/>
              <a:t>SQL Server Data Tools</a:t>
            </a:r>
            <a:r>
              <a:rPr lang="en-US" dirty="0"/>
              <a:t>) </a:t>
            </a:r>
          </a:p>
          <a:p>
            <a:pPr marL="228600" lvl="0" indent="-228600">
              <a:buFont typeface="+mj-lt"/>
              <a:buAutoNum type="arabicPeriod"/>
              <a:defRPr/>
            </a:pPr>
            <a:r>
              <a:rPr lang="en-US" sz="1800" i="1" kern="1200" dirty="0">
                <a:solidFill>
                  <a:schemeClr val="tx1"/>
                </a:solidFill>
                <a:latin typeface="Segoe UI Light" pitchFamily="34" charset="0"/>
                <a:ea typeface="+mn-ea"/>
                <a:cs typeface="+mn-cs"/>
              </a:rPr>
              <a:t>Optional:  </a:t>
            </a:r>
            <a:r>
              <a:rPr lang="en-US" dirty="0"/>
              <a:t>Install RTVS (</a:t>
            </a:r>
            <a:r>
              <a:rPr lang="en-US" dirty="0">
                <a:hlinkClick r:id="rId4"/>
              </a:rPr>
              <a:t>http://microsoft.github.io/RTVS-docs/installer.html</a:t>
            </a:r>
            <a:r>
              <a:rPr lang="en-US" dirty="0"/>
              <a:t>)</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sz="1800" i="1" kern="1200" dirty="0">
                <a:solidFill>
                  <a:schemeClr val="tx1"/>
                </a:solidFill>
                <a:latin typeface="Segoe UI Light" pitchFamily="34" charset="0"/>
                <a:ea typeface="+mn-ea"/>
                <a:cs typeface="+mn-cs"/>
              </a:rPr>
              <a:t>Optional: </a:t>
            </a:r>
            <a:r>
              <a:rPr lang="en-US" sz="1800" kern="1200" dirty="0">
                <a:solidFill>
                  <a:schemeClr val="tx1"/>
                </a:solidFill>
                <a:latin typeface="Segoe UI Light" pitchFamily="34" charset="0"/>
                <a:ea typeface="+mn-ea"/>
                <a:cs typeface="+mn-cs"/>
              </a:rPr>
              <a:t>Install </a:t>
            </a:r>
            <a:r>
              <a:rPr lang="en-US" sz="1800" kern="1200" dirty="0" err="1">
                <a:solidFill>
                  <a:schemeClr val="tx1"/>
                </a:solidFill>
                <a:latin typeface="Segoe UI Light" pitchFamily="34" charset="0"/>
                <a:ea typeface="+mn-ea"/>
                <a:cs typeface="+mn-cs"/>
              </a:rPr>
              <a:t>Rstudio</a:t>
            </a:r>
            <a:r>
              <a:rPr lang="en-US" dirty="0"/>
              <a:t> (</a:t>
            </a:r>
            <a:r>
              <a:rPr lang="en-US" dirty="0">
                <a:hlinkClick r:id="rId5"/>
              </a:rPr>
              <a:t>https://www.rstudio.com/products/rstudio/download2/</a:t>
            </a:r>
            <a:r>
              <a:rPr lang="en-US" dirty="0"/>
              <a:t>)</a:t>
            </a:r>
            <a:endParaRPr lang="en-US" sz="1800" kern="120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R in Visual Studio or </a:t>
            </a:r>
            <a:r>
              <a:rPr lang="en-US" sz="1800" kern="1200" dirty="0" err="1">
                <a:solidFill>
                  <a:schemeClr val="tx1"/>
                </a:solidFill>
                <a:latin typeface="Segoe UI Light" pitchFamily="34" charset="0"/>
                <a:ea typeface="+mn-ea"/>
                <a:cs typeface="+mn-cs"/>
              </a:rPr>
              <a:t>Rstudio</a:t>
            </a:r>
            <a:r>
              <a:rPr lang="en-US" sz="1800" kern="1200" baseline="0" dirty="0">
                <a:solidFill>
                  <a:schemeClr val="tx1"/>
                </a:solidFill>
                <a:latin typeface="Segoe UI Light" pitchFamily="34" charset="0"/>
                <a:ea typeface="+mn-ea"/>
                <a:cs typeface="+mn-cs"/>
              </a:rPr>
              <a:t> or Command line (</a:t>
            </a:r>
            <a:r>
              <a:rPr lang="pt-BR" sz="1800" i="1" kern="1200" baseline="0" dirty="0">
                <a:solidFill>
                  <a:schemeClr val="tx1"/>
                </a:solidFill>
                <a:latin typeface="Segoe UI Light" pitchFamily="34" charset="0"/>
                <a:ea typeface="+mn-ea"/>
                <a:cs typeface="+mn-cs"/>
              </a:rPr>
              <a:t>C:\Program Files\Microsoft SQL Server\MSSQL13.MSSQLSERVER\R_SERVICES\bin&gt;R.exe</a:t>
            </a:r>
            <a:r>
              <a:rPr lang="pt-BR" sz="1800" kern="1200" baseline="0" dirty="0">
                <a:solidFill>
                  <a:schemeClr val="tx1"/>
                </a:solidFill>
                <a:latin typeface="Segoe UI Light" pitchFamily="34" charset="0"/>
                <a:ea typeface="+mn-ea"/>
                <a:cs typeface="+mn-cs"/>
              </a:rPr>
              <a:t>) </a:t>
            </a:r>
            <a:r>
              <a:rPr lang="en-US" sz="1800" kern="1200" dirty="0">
                <a:solidFill>
                  <a:schemeClr val="tx1"/>
                </a:solidFill>
                <a:latin typeface="Segoe UI Light" pitchFamily="34" charset="0"/>
                <a:ea typeface="+mn-ea"/>
                <a:cs typeface="+mn-cs"/>
              </a:rPr>
              <a:t>, and Run </a:t>
            </a:r>
            <a:r>
              <a:rPr lang="en-US" sz="1800" b="1" kern="1200" dirty="0" err="1">
                <a:solidFill>
                  <a:schemeClr val="tx1"/>
                </a:solidFill>
                <a:latin typeface="Segoe UI Light" pitchFamily="34" charset="0"/>
                <a:ea typeface="+mn-ea"/>
                <a:cs typeface="+mn-cs"/>
              </a:rPr>
              <a:t>Revo.version</a:t>
            </a:r>
            <a:r>
              <a:rPr lang="en-US" sz="1800" kern="1200" dirty="0">
                <a:solidFill>
                  <a:schemeClr val="tx1"/>
                </a:solidFill>
                <a:latin typeface="Segoe UI Light" pitchFamily="34" charset="0"/>
                <a:ea typeface="+mn-ea"/>
                <a:cs typeface="+mn-cs"/>
              </a:rPr>
              <a:t> to ascertain</a:t>
            </a:r>
            <a:r>
              <a:rPr lang="en-US" sz="1800" kern="1200" baseline="0" dirty="0">
                <a:solidFill>
                  <a:schemeClr val="tx1"/>
                </a:solidFill>
                <a:latin typeface="Segoe UI Light" pitchFamily="34" charset="0"/>
                <a:ea typeface="+mn-ea"/>
                <a:cs typeface="+mn-cs"/>
              </a:rPr>
              <a:t> MRS running</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rPr>
              <a:t>Open Visual Studio, and read through the walkthrough of the RTVS tools for SQL Server and R: </a:t>
            </a:r>
            <a:r>
              <a:rPr lang="en-US" kern="1200" dirty="0">
                <a:solidFill>
                  <a:schemeClr val="tx1"/>
                </a:solidFill>
                <a:hlinkClick r:id="rId6"/>
              </a:rPr>
              <a:t>https://microsoft.github.io/RTVS-docs/sqlserver.html</a:t>
            </a:r>
            <a:r>
              <a:rPr lang="en-US" kern="1200" dirty="0">
                <a:solidFill>
                  <a:schemeClr val="tx1"/>
                </a:solidFill>
              </a:rPr>
              <a:t>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905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a:t>
            </a:r>
            <a:r>
              <a:rPr lang="en-US" baseline="0" dirty="0"/>
              <a:t> </a:t>
            </a:r>
            <a:r>
              <a:rPr lang="en-US" baseline="0" dirty="0">
                <a:hlinkClick r:id="rId3"/>
              </a:rPr>
              <a:t>https://msdn.microsoft.com/en-us/microsoft-r/microsoft-r-getting-started</a:t>
            </a:r>
            <a:r>
              <a:rPr lang="en-US" baseline="0" dirty="0"/>
              <a:t>  </a:t>
            </a:r>
            <a:r>
              <a:rPr lang="en-US" dirty="0"/>
              <a:t>  </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Data Exploration and Modeling with</a:t>
            </a:r>
            <a:r>
              <a:rPr lang="en-US" baseline="0" dirty="0"/>
              <a:t> R: </a:t>
            </a:r>
            <a:r>
              <a:rPr lang="en-US" baseline="0" dirty="0">
                <a:hlinkClick r:id="rId4"/>
              </a:rPr>
              <a:t>https://msdn.microsoft.com/en-us/library/mt590947.aspx</a:t>
            </a:r>
            <a:r>
              <a:rPr lang="en-US" baseline="0" dirty="0"/>
              <a:t> </a:t>
            </a: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87390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Features and Tasks: </a:t>
            </a:r>
            <a:r>
              <a:rPr lang="en-US" dirty="0">
                <a:hlinkClick r:id="rId3"/>
              </a:rPr>
              <a:t>https://msdn.microsoft.com/en-us/library/mt590811.aspx</a:t>
            </a:r>
            <a:r>
              <a:rPr lang="en-US" dirty="0"/>
              <a:t>  </a:t>
            </a:r>
          </a:p>
          <a:p>
            <a:pPr marL="342900" indent="-342900">
              <a:buFont typeface="+mj-lt"/>
              <a:buAutoNum type="arabicPeriod"/>
            </a:pPr>
            <a:r>
              <a:rPr lang="en-US" dirty="0"/>
              <a:t>Differences in Features: </a:t>
            </a:r>
            <a:r>
              <a:rPr lang="en-US" dirty="0">
                <a:hlinkClick r:id="rId4"/>
              </a:rPr>
              <a:t>https://msdn.microsoft.com/en-us/library/mt721284.aspx</a:t>
            </a:r>
            <a:r>
              <a:rPr lang="en-US" dirty="0"/>
              <a:t>  </a:t>
            </a:r>
          </a:p>
          <a:p>
            <a:pPr marL="342900" indent="-342900">
              <a:buFont typeface="+mj-lt"/>
              <a:buAutoNum type="arabicPeriod"/>
            </a:pPr>
            <a:r>
              <a:rPr lang="en-US" dirty="0"/>
              <a:t>Installing</a:t>
            </a:r>
            <a:r>
              <a:rPr lang="en-US" baseline="0" dirty="0"/>
              <a:t> on VM’s: </a:t>
            </a:r>
            <a:r>
              <a:rPr lang="en-US" baseline="0" dirty="0">
                <a:hlinkClick r:id="rId5"/>
              </a:rPr>
              <a:t>https://msdn.microsoft.com/en-us/library/mt748179.aspx</a:t>
            </a:r>
            <a:r>
              <a:rPr lang="en-US" baseline="0" dirty="0"/>
              <a:t>  </a:t>
            </a:r>
          </a:p>
          <a:p>
            <a:pPr marL="342900" indent="-342900">
              <a:buFont typeface="+mj-lt"/>
              <a:buAutoNum type="arabicPeriod"/>
            </a:pPr>
            <a:r>
              <a:rPr lang="en-US" baseline="0" dirty="0"/>
              <a:t>Setting up R Services: </a:t>
            </a:r>
            <a:r>
              <a:rPr lang="en-US" baseline="0" dirty="0">
                <a:hlinkClick r:id="rId6"/>
              </a:rPr>
              <a:t>https://msdn.microsoft.com/en-us/library/mt696069.aspx</a:t>
            </a:r>
            <a:r>
              <a:rPr lang="en-US" baseline="0" dirty="0"/>
              <a:t>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DeployR</a:t>
            </a:r>
            <a:r>
              <a:rPr lang="en-US" dirty="0"/>
              <a:t> Workflow: </a:t>
            </a:r>
            <a:r>
              <a:rPr lang="en-US" dirty="0">
                <a:hlinkClick r:id="rId3"/>
              </a:rPr>
              <a:t>https://msdn.microsoft.com/en-us/microsoft-r/deployr-about</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480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Series: </a:t>
            </a:r>
            <a:r>
              <a:rPr lang="en-US" sz="1800" dirty="0">
                <a:hlinkClick r:id="rId3"/>
              </a:rPr>
              <a:t>http://dacrook.com/introduction-to-microsoft-r-open/</a:t>
            </a:r>
            <a:r>
              <a:rPr lang="en-US" sz="1800" dirty="0"/>
              <a:t>  </a:t>
            </a:r>
          </a:p>
          <a:p>
            <a:pPr marL="228600" indent="-228600">
              <a:buFont typeface="+mj-lt"/>
              <a:buAutoNum type="arabicPeriod"/>
            </a:pPr>
            <a:r>
              <a:rPr lang="en-US" sz="1800" dirty="0"/>
              <a:t>Microsoft R Client: </a:t>
            </a:r>
            <a:r>
              <a:rPr lang="en-US" sz="1800" dirty="0">
                <a:hlinkClick r:id="rId4"/>
              </a:rPr>
              <a:t>https://msdn.microsoft.com/en-us/microsoft-r/index#mrc</a:t>
            </a:r>
            <a:r>
              <a:rPr lang="en-US" sz="180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3139601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training: </a:t>
            </a:r>
            <a:r>
              <a:rPr lang="en-US" sz="1800" baseline="0" dirty="0">
                <a:hlinkClick r:id="rId3"/>
              </a:rPr>
              <a:t>https://msdn.microsoft.com/en-us/library/mt604845.aspx</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164541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10693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a:t>
            </a:r>
            <a:r>
              <a:rPr lang="en-US" dirty="0">
                <a:hlinkClick r:id="rId3"/>
              </a:rPr>
              <a:t>https://msdn.microsoft.com/en-us/library/mt709082.aspx</a:t>
            </a:r>
            <a:r>
              <a:rPr lang="en-US" dirty="0"/>
              <a:t>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5"/>
            <a:ext cx="6096000" cy="4136768"/>
          </a:xfrm>
        </p:spPr>
        <p:txBody>
          <a:bodyPr/>
          <a:lstStyle/>
          <a:p>
            <a:pPr marL="228600" lvl="0" indent="-228600">
              <a:buFont typeface="+mj-lt"/>
              <a:buAutoNum type="arabicPeriod"/>
              <a:defRPr/>
            </a:pPr>
            <a:r>
              <a:rPr lang="en-US" sz="1800" i="0" kern="1200" dirty="0">
                <a:solidFill>
                  <a:schemeClr val="tx1"/>
                </a:solidFill>
                <a:latin typeface="Segoe UI Light" pitchFamily="34" charset="0"/>
                <a:ea typeface="+mn-ea"/>
                <a:cs typeface="+mn-cs"/>
              </a:rPr>
              <a:t>From the </a:t>
            </a:r>
            <a:r>
              <a:rPr lang="en-US" sz="1800" b="1" i="0" kern="1200" dirty="0">
                <a:solidFill>
                  <a:schemeClr val="tx1"/>
                </a:solidFill>
                <a:latin typeface="Segoe UI Light" pitchFamily="34" charset="0"/>
                <a:ea typeface="+mn-ea"/>
                <a:cs typeface="+mn-cs"/>
              </a:rPr>
              <a:t>Resources </a:t>
            </a:r>
            <a:r>
              <a:rPr lang="en-US" sz="1800" i="0" kern="1200" dirty="0">
                <a:solidFill>
                  <a:schemeClr val="tx1"/>
                </a:solidFill>
                <a:latin typeface="Segoe UI Light" pitchFamily="34" charset="0"/>
                <a:ea typeface="+mn-ea"/>
                <a:cs typeface="+mn-cs"/>
              </a:rPr>
              <a:t>folder </a:t>
            </a:r>
            <a:r>
              <a:rPr lang="en-US" dirty="0"/>
              <a:t>open the file </a:t>
            </a:r>
            <a:r>
              <a:rPr lang="en-US" b="1" dirty="0"/>
              <a:t>R Services for SQL Server </a:t>
            </a:r>
            <a:r>
              <a:rPr lang="en-US" b="1" dirty="0" err="1"/>
              <a:t>Lab.sql</a:t>
            </a:r>
            <a:r>
              <a:rPr lang="en-US" dirty="0"/>
              <a:t> </a:t>
            </a:r>
            <a:r>
              <a:rPr lang="en-US" sz="1800" i="0" kern="1200" dirty="0">
                <a:solidFill>
                  <a:schemeClr val="tx1"/>
                </a:solidFill>
                <a:latin typeface="Segoe UI Light" pitchFamily="34" charset="0"/>
                <a:ea typeface="+mn-ea"/>
                <a:cs typeface="+mn-cs"/>
              </a:rPr>
              <a:t>and run the section marked:</a:t>
            </a:r>
          </a:p>
          <a:p>
            <a:pPr marL="228600" lvl="0" indent="-228600">
              <a:buFont typeface="+mj-lt"/>
              <a:buAutoNum type="arabicPeriod"/>
              <a:defRPr/>
            </a:pPr>
            <a:endParaRPr lang="en-US" dirty="0"/>
          </a:p>
          <a:p>
            <a:pPr lvl="0">
              <a:defRPr/>
            </a:pPr>
            <a:r>
              <a:rPr lang="en-US" dirty="0">
                <a:solidFill>
                  <a:srgbClr val="00B050"/>
                </a:solidFill>
              </a:rPr>
              <a:t>/* Check to see if R is Installed and available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9390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60103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a:t>
            </a:r>
            <a:r>
              <a:rPr lang="en-US" dirty="0">
                <a:hlinkClick r:id="rId3"/>
              </a:rPr>
              <a:t>https://msdn.microsoft.com/en-us/library/mt709082.aspx</a:t>
            </a:r>
            <a:r>
              <a:rPr lang="en-US" dirty="0"/>
              <a:t>  (with graphics)</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9136596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781104"/>
            <a:ext cx="6096000" cy="4136768"/>
          </a:xfrm>
        </p:spPr>
        <p:txBody>
          <a:bodyPr/>
          <a:lstStyle/>
          <a:p>
            <a:pPr marL="228600" lvl="0" indent="-228600">
              <a:buFont typeface="+mj-lt"/>
              <a:buAutoNum type="arabicPeriod"/>
              <a:defRPr/>
            </a:pPr>
            <a:r>
              <a:rPr lang="en-US" dirty="0"/>
              <a:t>From the </a:t>
            </a:r>
            <a:r>
              <a:rPr lang="en-US" b="1" dirty="0"/>
              <a:t>Resources </a:t>
            </a:r>
            <a:r>
              <a:rPr lang="en-US" dirty="0"/>
              <a:t>folder open the file </a:t>
            </a:r>
            <a:r>
              <a:rPr lang="en-US" b="1" dirty="0"/>
              <a:t>R Services for SQL Server </a:t>
            </a:r>
            <a:r>
              <a:rPr lang="en-US" b="1" dirty="0" err="1"/>
              <a:t>Lab.sql</a:t>
            </a:r>
            <a:r>
              <a:rPr lang="en-US" dirty="0"/>
              <a:t> and run the section marked:</a:t>
            </a:r>
          </a:p>
          <a:p>
            <a:pPr marL="228600" lvl="0" indent="-228600">
              <a:buFont typeface="+mj-lt"/>
              <a:buAutoNum type="arabicPeriod"/>
              <a:defRPr/>
            </a:pPr>
            <a:endParaRPr lang="en-US" dirty="0"/>
          </a:p>
          <a:p>
            <a:pPr lvl="0">
              <a:defRPr/>
            </a:pPr>
            <a:r>
              <a:rPr lang="en-US" dirty="0">
                <a:solidFill>
                  <a:srgbClr val="00B050"/>
                </a:solidFill>
              </a:rPr>
              <a:t>/* Simple Example using internal R Data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1314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a:t>
            </a:r>
            <a:r>
              <a:rPr lang="en-US" dirty="0">
                <a:hlinkClick r:id="rId3"/>
              </a:rPr>
              <a:t>https://msdn.microsoft.com/en-us/library/mt628054.aspx</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
        <p:nvSpPr>
          <p:cNvPr id="6" name="Notes Placeholder 2"/>
          <p:cNvSpPr txBox="1">
            <a:spLocks/>
          </p:cNvSpPr>
          <p:nvPr/>
        </p:nvSpPr>
        <p:spPr>
          <a:xfrm>
            <a:off x="381000" y="3674422"/>
            <a:ext cx="6096000" cy="4136768"/>
          </a:xfrm>
          <a:prstGeom prst="rect">
            <a:avLst/>
          </a:prstGeom>
        </p:spPr>
        <p:txBody>
          <a:bodyPr vert="horz" lIns="91440" tIns="45720" rIns="91440" bIns="45720" rtlCol="0"/>
          <a:lst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a:lstStyle>
          <a:p>
            <a:pPr marL="228600" indent="-228600">
              <a:buFont typeface="+mj-lt"/>
              <a:buAutoNum type="arabicPeriod"/>
              <a:defRPr/>
            </a:pPr>
            <a:r>
              <a:rPr lang="en-US" dirty="0"/>
              <a:t>From the </a:t>
            </a:r>
            <a:r>
              <a:rPr lang="en-US" b="1" dirty="0"/>
              <a:t>Resources </a:t>
            </a:r>
            <a:r>
              <a:rPr lang="en-US" dirty="0"/>
              <a:t>folder open the file </a:t>
            </a:r>
            <a:r>
              <a:rPr lang="en-US" b="1" dirty="0"/>
              <a:t>R Services for SQL Server </a:t>
            </a:r>
            <a:r>
              <a:rPr lang="en-US" b="1" dirty="0" err="1"/>
              <a:t>Lab.sql</a:t>
            </a:r>
            <a:r>
              <a:rPr lang="en-US" dirty="0"/>
              <a:t> and run the section marked:</a:t>
            </a:r>
          </a:p>
          <a:p>
            <a:pPr marL="228600" indent="-228600">
              <a:buFont typeface="+mj-lt"/>
              <a:buAutoNum type="arabicPeriod"/>
              <a:defRPr/>
            </a:pPr>
            <a:endParaRPr lang="en-US" dirty="0"/>
          </a:p>
          <a:p>
            <a:pPr>
              <a:defRPr/>
            </a:pPr>
            <a:r>
              <a:rPr lang="en-US" dirty="0">
                <a:solidFill>
                  <a:srgbClr val="00B050"/>
                </a:solidFill>
              </a:rPr>
              <a:t>/* Performance Tuning */</a:t>
            </a:r>
          </a:p>
        </p:txBody>
      </p:sp>
    </p:spTree>
    <p:extLst>
      <p:ext uri="{BB962C8B-B14F-4D97-AF65-F5344CB8AC3E}">
        <p14:creationId xmlns:p14="http://schemas.microsoft.com/office/powerpoint/2010/main" val="2452329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a:t>
            </a:r>
            <a:r>
              <a:rPr lang="en-US" dirty="0">
                <a:hlinkClick r:id="rId3"/>
              </a:rPr>
              <a:t>https://msdn.microsoft.com/en-us/library/mt709078.aspx</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614850"/>
            <a:ext cx="6096000" cy="4136768"/>
          </a:xfrm>
        </p:spPr>
        <p:txBody>
          <a:bodyPr/>
          <a:lstStyle/>
          <a:p>
            <a:pPr marL="228600" indent="-228600">
              <a:buFont typeface="+mj-lt"/>
              <a:buAutoNum type="arabicPeriod"/>
              <a:defRPr/>
            </a:pPr>
            <a:r>
              <a:rPr lang="en-US" dirty="0"/>
              <a:t>From the </a:t>
            </a:r>
            <a:r>
              <a:rPr lang="en-US" b="1" dirty="0"/>
              <a:t>Resources </a:t>
            </a:r>
            <a:r>
              <a:rPr lang="en-US" dirty="0"/>
              <a:t>folder open the file </a:t>
            </a:r>
            <a:r>
              <a:rPr lang="en-US" b="1" dirty="0"/>
              <a:t>R Services for SQL Server </a:t>
            </a:r>
            <a:r>
              <a:rPr lang="en-US" b="1" dirty="0" err="1"/>
              <a:t>Lab.sql</a:t>
            </a:r>
            <a:r>
              <a:rPr lang="en-US" dirty="0"/>
              <a:t> and follow along with the instructor for the section marked:</a:t>
            </a:r>
          </a:p>
          <a:p>
            <a:pPr marL="228600" indent="-228600">
              <a:buFont typeface="+mj-lt"/>
              <a:buAutoNum type="arabicPeriod"/>
              <a:defRPr/>
            </a:pPr>
            <a:endParaRPr lang="en-US" dirty="0"/>
          </a:p>
          <a:p>
            <a:pPr>
              <a:defRPr/>
            </a:pPr>
            <a:r>
              <a:rPr lang="en-US" dirty="0">
                <a:solidFill>
                  <a:srgbClr val="00B050"/>
                </a:solidFill>
              </a:rPr>
              <a:t>/* Security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188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02125" cy="2420938"/>
          </a:xfrm>
        </p:spPr>
      </p:sp>
      <p:sp>
        <p:nvSpPr>
          <p:cNvPr id="3" name="Notes Placeholder 2"/>
          <p:cNvSpPr>
            <a:spLocks noGrp="1"/>
          </p:cNvSpPr>
          <p:nvPr>
            <p:ph type="body" idx="1"/>
          </p:nvPr>
        </p:nvSpPr>
        <p:spPr>
          <a:xfrm>
            <a:off x="286860" y="3185360"/>
            <a:ext cx="6096000" cy="4136768"/>
          </a:xfrm>
        </p:spPr>
        <p:txBody>
          <a:bodyPr/>
          <a:lstStyle/>
          <a:p>
            <a:pPr marL="228600" indent="-228600">
              <a:buFont typeface="+mj-lt"/>
              <a:buAutoNum type="arabicPeriod"/>
            </a:pPr>
            <a:r>
              <a:rPr lang="en-US" dirty="0"/>
              <a:t>Packages: </a:t>
            </a:r>
            <a:r>
              <a:rPr lang="en-US" dirty="0">
                <a:hlinkClick r:id="rId3"/>
              </a:rPr>
              <a:t>http://www.dummies.com/programming/r/how-to-install-load-and-unload-packages-in-r/</a:t>
            </a:r>
            <a:r>
              <a:rPr lang="en-US" dirty="0"/>
              <a:t> and </a:t>
            </a:r>
            <a:r>
              <a:rPr lang="en-US" dirty="0">
                <a:hlinkClick r:id="rId4"/>
              </a:rPr>
              <a:t>https://cran.r-project.org/doc/manuals/R-admin.html#Add_002don-packages</a:t>
            </a:r>
            <a:r>
              <a:rPr lang="en-US" dirty="0"/>
              <a:t> </a:t>
            </a:r>
          </a:p>
          <a:p>
            <a:pPr marL="228600" indent="-228600">
              <a:buFont typeface="+mj-lt"/>
              <a:buAutoNum type="arabicPeriod"/>
            </a:pPr>
            <a:r>
              <a:rPr lang="en-US" dirty="0"/>
              <a:t>Book on Creating</a:t>
            </a:r>
            <a:r>
              <a:rPr lang="en-US" baseline="0" dirty="0"/>
              <a:t> your own </a:t>
            </a:r>
            <a:r>
              <a:rPr lang="en-US" dirty="0"/>
              <a:t>Packages: </a:t>
            </a:r>
            <a:r>
              <a:rPr lang="en-US" dirty="0">
                <a:hlinkClick r:id="rId5"/>
              </a:rPr>
              <a:t>http://r-pkgs.had.co.nz/</a:t>
            </a:r>
            <a:r>
              <a:rPr lang="en-US" dirty="0"/>
              <a:t> </a:t>
            </a:r>
          </a:p>
          <a:p>
            <a:pPr marL="228600" indent="-228600">
              <a:buFont typeface="+mj-lt"/>
              <a:buAutoNum type="arabicPeriod"/>
            </a:pPr>
            <a:r>
              <a:rPr lang="en-US" dirty="0"/>
              <a:t>A useful set of packages: </a:t>
            </a:r>
            <a:r>
              <a:rPr lang="en-US" dirty="0">
                <a:hlinkClick r:id="rId6"/>
              </a:rPr>
              <a:t>https://support.rstudio.com/hc/en-us/articles/201057987-Quick-list-of-useful-R-packages</a:t>
            </a:r>
            <a:endParaRPr lang="en-US" dirty="0"/>
          </a:p>
          <a:p>
            <a:pPr marL="228600" indent="-228600">
              <a:buFont typeface="+mj-lt"/>
              <a:buAutoNum type="arabicPeriod"/>
            </a:pPr>
            <a:r>
              <a:rPr lang="en-US" dirty="0"/>
              <a:t>R Packages supported by Azure</a:t>
            </a:r>
            <a:r>
              <a:rPr lang="en-US" baseline="0" dirty="0"/>
              <a:t> Machine Learning: </a:t>
            </a:r>
            <a:r>
              <a:rPr lang="en-US" baseline="0" dirty="0">
                <a:hlinkClick r:id="rId7"/>
              </a:rPr>
              <a:t>https://msdn.microsoft.com/en-us/library/mt741980.aspx</a:t>
            </a:r>
            <a:r>
              <a:rPr lang="en-US" baseline="0" dirty="0"/>
              <a:t> </a:t>
            </a:r>
          </a:p>
          <a:p>
            <a:pPr marL="228600" indent="-228600">
              <a:buFont typeface="+mj-lt"/>
              <a:buAutoNum type="arabicPeriod"/>
            </a:pPr>
            <a:r>
              <a:rPr lang="en-US" baseline="0" dirty="0"/>
              <a:t>R Package Management for SQL Server R Services: </a:t>
            </a:r>
            <a:r>
              <a:rPr lang="en-US" baseline="0" dirty="0">
                <a:hlinkClick r:id="rId8"/>
              </a:rPr>
              <a:t>https://msdn.microsoft.com/en-us/library/mt790486.aspx</a:t>
            </a:r>
            <a:r>
              <a:rPr lang="en-US" baseline="0" dirty="0"/>
              <a:t> </a:t>
            </a:r>
          </a:p>
          <a:p>
            <a:pPr marL="228600" indent="-228600">
              <a:buFont typeface="+mj-lt"/>
              <a:buAutoNum type="arabicPeriod"/>
            </a:pPr>
            <a:r>
              <a:rPr lang="en-US" baseline="0" dirty="0"/>
              <a:t>Scaling Packages: </a:t>
            </a:r>
            <a:r>
              <a:rPr lang="en-US" baseline="0" dirty="0">
                <a:hlinkClick r:id="rId9"/>
              </a:rPr>
              <a:t>https://msdn.microsoft.com/en-US/library/mt637368.aspx</a:t>
            </a:r>
            <a:r>
              <a:rPr lang="en-US" baseline="0" dirty="0"/>
              <a:t> </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64541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a:t>
            </a:r>
            <a:r>
              <a:rPr lang="en-US" dirty="0">
                <a:solidFill>
                  <a:prstClr val="black"/>
                </a:solidFill>
                <a:hlinkClick r:id="rId3"/>
              </a:rPr>
              <a:t>http://www.sv-europe.com/crisp-dm-methodology/</a:t>
            </a:r>
            <a:r>
              <a:rPr lang="en-US" dirty="0">
                <a:solidFill>
                  <a:prstClr val="black"/>
                </a:solidFill>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60"/>
            <a:ext cx="6096000" cy="4136768"/>
          </a:xfrm>
        </p:spPr>
        <p:txBody>
          <a:bodyPr/>
          <a:lstStyle/>
          <a:p>
            <a:pPr marL="228600" indent="-228600">
              <a:buFont typeface="+mj-lt"/>
              <a:buAutoNum type="arabicPeriod"/>
              <a:defRPr/>
            </a:pPr>
            <a:r>
              <a:rPr lang="en-US" dirty="0"/>
              <a:t>From the </a:t>
            </a:r>
            <a:r>
              <a:rPr lang="en-US" b="1" dirty="0"/>
              <a:t>Resources </a:t>
            </a:r>
            <a:r>
              <a:rPr lang="en-US" dirty="0"/>
              <a:t>folder open the file </a:t>
            </a:r>
            <a:r>
              <a:rPr lang="en-US" b="1" dirty="0"/>
              <a:t>R Services for SQL Server </a:t>
            </a:r>
            <a:r>
              <a:rPr lang="en-US" b="1" dirty="0" err="1"/>
              <a:t>Lab.sql</a:t>
            </a:r>
            <a:r>
              <a:rPr lang="en-US" dirty="0"/>
              <a:t> and follow along with the instructor for the section marked:</a:t>
            </a:r>
          </a:p>
          <a:p>
            <a:pPr marL="228600" indent="-228600">
              <a:buFont typeface="+mj-lt"/>
              <a:buAutoNum type="arabicPeriod"/>
              <a:defRPr/>
            </a:pPr>
            <a:endParaRPr lang="en-US" dirty="0"/>
          </a:p>
          <a:p>
            <a:pPr>
              <a:defRPr/>
            </a:pPr>
            <a:r>
              <a:rPr lang="en-US" dirty="0">
                <a:solidFill>
                  <a:srgbClr val="00B050"/>
                </a:solidFill>
              </a:rPr>
              <a:t>/* Packages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88461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Server: </a:t>
            </a:r>
            <a:r>
              <a:rPr lang="en-US" baseline="0" dirty="0">
                <a:hlinkClick r:id="rId3"/>
              </a:rPr>
              <a:t>https://msdn.microsoft.com/en-us/library/mt590866.aspx</a:t>
            </a:r>
            <a:r>
              <a:rPr lang="en-US" baseline="0" dirty="0"/>
              <a:t>  </a:t>
            </a:r>
          </a:p>
          <a:p>
            <a:pPr marL="342900" indent="-342900">
              <a:buFont typeface="+mj-lt"/>
              <a:buAutoNum type="arabicPeriod"/>
            </a:pPr>
            <a:r>
              <a:rPr lang="en-US" baseline="0" dirty="0"/>
              <a:t>Upgrade and Installation: </a:t>
            </a:r>
            <a:r>
              <a:rPr lang="en-US" baseline="0" dirty="0">
                <a:hlinkClick r:id="rId4"/>
              </a:rPr>
              <a:t>https://msdn.microsoft.com/en-us/library/mt653951.aspx</a:t>
            </a:r>
            <a:r>
              <a:rPr lang="en-US" baseline="0" dirty="0"/>
              <a:t>  </a:t>
            </a:r>
          </a:p>
          <a:p>
            <a:pPr marL="342900" indent="-342900">
              <a:buFont typeface="+mj-lt"/>
              <a:buAutoNum type="arabicPeriod"/>
            </a:pPr>
            <a:r>
              <a:rPr lang="en-US" baseline="0" dirty="0"/>
              <a:t>Considerations: </a:t>
            </a:r>
            <a:r>
              <a:rPr lang="en-US" baseline="0" dirty="0">
                <a:hlinkClick r:id="rId5"/>
              </a:rPr>
              <a:t>https://msdn.microsoft.com/en-us/library/mt590540.aspx</a:t>
            </a:r>
            <a:r>
              <a:rPr lang="en-US" baseline="0" dirty="0"/>
              <a:t>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a:t>
            </a:r>
            <a:r>
              <a:rPr lang="en-US" baseline="0" dirty="0"/>
              <a:t> </a:t>
            </a:r>
            <a:r>
              <a:rPr lang="en-US" baseline="0" dirty="0">
                <a:hlinkClick r:id="rId3"/>
              </a:rPr>
              <a:t>https://msdn.microsoft.com/en-us/microsoft-r/microsoft-r-getting-started</a:t>
            </a:r>
            <a:r>
              <a:rPr lang="en-US" baseline="0" dirty="0"/>
              <a:t>  </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62449"/>
            <a:ext cx="6366164" cy="5222763"/>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 1: </a:t>
            </a:r>
            <a:r>
              <a:rPr lang="en-US" sz="1800" u="sng" kern="1200" dirty="0">
                <a:solidFill>
                  <a:schemeClr val="tx1"/>
                </a:solidFill>
                <a:effectLst/>
                <a:latin typeface="Segoe UI Light" pitchFamily="34" charset="0"/>
                <a:ea typeface="+mn-ea"/>
                <a:cs typeface="+mn-cs"/>
                <a:hlinkClick r:id="rId3"/>
              </a:rPr>
              <a:t>https://www.microsoft.com/en-us/sql-server/developer-get-started/r</a:t>
            </a:r>
            <a:r>
              <a:rPr lang="en-US" sz="1800" kern="1200" dirty="0">
                <a:solidFill>
                  <a:schemeClr val="tx1"/>
                </a:solidFill>
                <a:effectLst/>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 2: Open the materials</a:t>
            </a:r>
            <a:r>
              <a:rPr lang="en-US" sz="1800" kern="1200" baseline="0" dirty="0">
                <a:solidFill>
                  <a:schemeClr val="tx1"/>
                </a:solidFill>
                <a:latin typeface="Segoe UI Light" pitchFamily="34" charset="0"/>
                <a:ea typeface="+mn-ea"/>
                <a:cs typeface="+mn-cs"/>
              </a:rPr>
              <a:t> are at: </a:t>
            </a:r>
            <a:r>
              <a:rPr lang="en-US" sz="1800" kern="1200" baseline="0" dirty="0">
                <a:solidFill>
                  <a:schemeClr val="tx1"/>
                </a:solidFill>
                <a:latin typeface="Segoe UI Light" pitchFamily="34" charset="0"/>
                <a:ea typeface="+mn-ea"/>
                <a:cs typeface="+mn-cs"/>
                <a:hlinkClick r:id="rId4"/>
              </a:rPr>
              <a:t>https://github.com/Microsoft/sql-server-samples/tree/master/samples/features/r-services/Telco%20Customer%20Churn</a:t>
            </a:r>
            <a:r>
              <a:rPr lang="en-US" sz="1800" kern="1200" baseline="0" dirty="0">
                <a:solidFill>
                  <a:schemeClr val="tx1"/>
                </a:solidFill>
                <a:latin typeface="Segoe UI Light" pitchFamily="34" charset="0"/>
                <a:ea typeface="+mn-ea"/>
                <a:cs typeface="+mn-cs"/>
              </a:rPr>
              <a:t>  </a:t>
            </a:r>
            <a:endParaRPr lang="en-US" sz="1800" kern="120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 3: Refer</a:t>
            </a:r>
            <a:r>
              <a:rPr lang="en-US" sz="1800" kern="1200" baseline="0" dirty="0">
                <a:solidFill>
                  <a:schemeClr val="tx1"/>
                </a:solidFill>
                <a:latin typeface="Segoe UI Light" pitchFamily="34" charset="0"/>
                <a:ea typeface="+mn-ea"/>
                <a:cs typeface="+mn-cs"/>
              </a:rPr>
              <a:t> to this link: </a:t>
            </a:r>
            <a:r>
              <a:rPr lang="en-US" sz="1800" kern="1200" baseline="0" dirty="0">
                <a:solidFill>
                  <a:schemeClr val="tx1"/>
                </a:solidFill>
                <a:latin typeface="Segoe UI Light" pitchFamily="34" charset="0"/>
                <a:ea typeface="+mn-ea"/>
                <a:cs typeface="+mn-cs"/>
                <a:hlinkClick r:id="rId5"/>
              </a:rPr>
              <a:t>https://gallery.cortanaintelligence.com/Tutorial/Predictive-Maintenance-Template-with-SQL-Server-R-Services-1</a:t>
            </a:r>
            <a:r>
              <a:rPr lang="en-US" sz="1800" kern="1200" baseline="0" dirty="0">
                <a:solidFill>
                  <a:schemeClr val="tx1"/>
                </a:solidFill>
                <a:latin typeface="Segoe UI Light" pitchFamily="34" charset="0"/>
                <a:ea typeface="+mn-ea"/>
                <a:cs typeface="+mn-cs"/>
              </a:rPr>
              <a:t>  and work through that example.</a:t>
            </a:r>
          </a:p>
          <a:p>
            <a:pPr marL="228600" lvl="0" indent="-228600">
              <a:buFont typeface="+mj-lt"/>
              <a:buAutoNum type="arabicPeriod"/>
              <a:defRPr/>
            </a:pPr>
            <a:r>
              <a:rPr lang="en-US" sz="1800" kern="1200" baseline="0" dirty="0">
                <a:solidFill>
                  <a:schemeClr val="tx1"/>
                </a:solidFill>
                <a:latin typeface="Segoe UI Light" pitchFamily="34" charset="0"/>
                <a:ea typeface="+mn-ea"/>
                <a:cs typeface="+mn-cs"/>
              </a:rPr>
              <a:t>Channel 9 Video </a:t>
            </a:r>
            <a:r>
              <a:rPr lang="en-US"/>
              <a:t>on examples: </a:t>
            </a:r>
            <a:r>
              <a:rPr lang="en-US">
                <a:hlinkClick r:id="rId6"/>
              </a:rPr>
              <a:t>https://channel9.msdn.com/Shows/Cloud+Cover/Episode-226-Microsoft-R-Server-Solutions</a:t>
            </a:r>
            <a:r>
              <a:rPr lang="en-US"/>
              <a:t> </a:t>
            </a:r>
            <a:endParaRPr lang="en-US" sz="1800" kern="1200" baseline="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baseline="0" dirty="0">
                <a:solidFill>
                  <a:schemeClr val="tx1"/>
                </a:solidFill>
                <a:latin typeface="Segoe UI Light" pitchFamily="34" charset="0"/>
                <a:ea typeface="+mn-ea"/>
                <a:cs typeface="+mn-cs"/>
              </a:rPr>
              <a:t>More labs: </a:t>
            </a:r>
            <a:r>
              <a:rPr lang="en-US" sz="1800" kern="1200" baseline="0" dirty="0">
                <a:solidFill>
                  <a:schemeClr val="tx1"/>
                </a:solidFill>
                <a:latin typeface="Segoe UI Light" pitchFamily="34" charset="0"/>
                <a:ea typeface="+mn-ea"/>
                <a:cs typeface="+mn-cs"/>
                <a:hlinkClick r:id="rId7"/>
              </a:rPr>
              <a:t>https://github.com/Microsoft/SQL-Server-R-Services-Samples</a:t>
            </a:r>
            <a:r>
              <a:rPr lang="en-US" sz="1600" kern="1200" baseline="0" dirty="0">
                <a:solidFill>
                  <a:schemeClr val="tx1"/>
                </a:solidFill>
                <a:latin typeface="Segoe UI Light" pitchFamily="34" charset="0"/>
                <a:ea typeface="+mn-ea"/>
                <a:cs typeface="+mn-cs"/>
              </a:rPr>
              <a:t> </a:t>
            </a:r>
            <a:r>
              <a:rPr lang="en-US" sz="1800" kern="1200" baseline="0" dirty="0">
                <a:solidFill>
                  <a:schemeClr val="tx1"/>
                </a:solidFill>
                <a:latin typeface="Segoe UI Light" pitchFamily="34" charset="0"/>
                <a:ea typeface="+mn-ea"/>
                <a:cs typeface="+mn-cs"/>
              </a:rPr>
              <a:t> and </a:t>
            </a:r>
            <a:r>
              <a:rPr lang="en-US" sz="1800" kern="1200" baseline="0" dirty="0">
                <a:solidFill>
                  <a:schemeClr val="tx1"/>
                </a:solidFill>
                <a:latin typeface="Segoe UI Light" pitchFamily="34" charset="0"/>
                <a:ea typeface="+mn-ea"/>
                <a:cs typeface="+mn-cs"/>
                <a:hlinkClick r:id="rId8"/>
              </a:rPr>
              <a:t>https://gallery.cortanaintelligence.com/Collection/ML-Templates-with-SQL-Server-R-Services-1</a:t>
            </a:r>
            <a:r>
              <a:rPr lang="en-US" sz="1800" kern="1200" baseline="0" dirty="0">
                <a:solidFill>
                  <a:schemeClr val="tx1"/>
                </a:solidFill>
                <a:latin typeface="Segoe UI Light" pitchFamily="34" charset="0"/>
                <a:ea typeface="+mn-ea"/>
                <a:cs typeface="+mn-cs"/>
              </a:rPr>
              <a:t>  </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7563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r>
              <a:rPr lang="en-US" sz="1600" dirty="0"/>
              <a:t>Questions?</a:t>
            </a:r>
          </a:p>
          <a:p>
            <a:endParaRPr lang="en-US" sz="1600" dirty="0"/>
          </a:p>
          <a:p>
            <a:r>
              <a:rPr lang="en-US" sz="1600" dirty="0"/>
              <a:t>More resources: </a:t>
            </a:r>
          </a:p>
          <a:p>
            <a:r>
              <a:rPr lang="en-US" sz="1600" dirty="0">
                <a:hlinkClick r:id="rId3"/>
              </a:rPr>
              <a:t>https://msdn.microsoft.com/en-us/microsoft-r/microsoft-r-more-resources</a:t>
            </a:r>
            <a:r>
              <a:rPr lang="en-US" sz="1600" dirty="0"/>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4"/>
              </a:rPr>
              <a:t>Revolutions Blog</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rPr>
              <a:t>Microsoft R and SQL Server: </a:t>
            </a:r>
            <a:r>
              <a:rPr lang="en-US" sz="1600" b="0" i="0" u="none" strike="noStrike" kern="1200" dirty="0">
                <a:solidFill>
                  <a:schemeClr val="tx1"/>
                </a:solidFill>
                <a:effectLst/>
                <a:latin typeface="Segoe UI Light" pitchFamily="34" charset="0"/>
                <a:ea typeface="+mn-ea"/>
                <a:cs typeface="+mn-cs"/>
                <a:hlinkClick r:id="rId5"/>
              </a:rPr>
              <a:t>https://www.r-bloggers.com/r-and-sql-server-articles/amp/</a:t>
            </a:r>
            <a:r>
              <a:rPr lang="en-US" sz="1600" b="0" i="0" u="none" strike="noStrike" kern="1200" dirty="0">
                <a:solidFill>
                  <a:schemeClr val="tx1"/>
                </a:solidFill>
                <a:effectLst/>
                <a:latin typeface="Segoe UI Light" pitchFamily="34" charset="0"/>
                <a:ea typeface="+mn-ea"/>
                <a:cs typeface="+mn-cs"/>
              </a:rPr>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6"/>
              </a:rPr>
              <a:t>Blog:  Joseph</a:t>
            </a:r>
            <a:r>
              <a:rPr lang="en-US" sz="1600" b="0" i="0" u="none" strike="noStrike" kern="1200" baseline="0" dirty="0">
                <a:solidFill>
                  <a:schemeClr val="tx1"/>
                </a:solidFill>
                <a:effectLst/>
                <a:latin typeface="Segoe UI Light" pitchFamily="34" charset="0"/>
                <a:ea typeface="+mn-ea"/>
                <a:cs typeface="+mn-cs"/>
                <a:hlinkClick r:id="rId6"/>
              </a:rPr>
              <a:t> Sirosh, “Making R the Enterprise Standard…”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7"/>
              </a:rPr>
              <a:t>Getting</a:t>
            </a:r>
            <a:r>
              <a:rPr lang="en-US" sz="1600" b="0" i="0" u="none" strike="noStrike" kern="1200" baseline="0" dirty="0">
                <a:solidFill>
                  <a:schemeClr val="tx1"/>
                </a:solidFill>
                <a:effectLst/>
                <a:latin typeface="Segoe UI Light" pitchFamily="34" charset="0"/>
                <a:ea typeface="+mn-ea"/>
                <a:cs typeface="+mn-cs"/>
                <a:hlinkClick r:id="rId7"/>
              </a:rPr>
              <a:t> Started with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8"/>
              </a:rPr>
              <a:t>Diving In.. Data Analysis</a:t>
            </a:r>
            <a:r>
              <a:rPr lang="en-US" sz="1600" b="0" i="0" u="none" strike="noStrike" kern="1200" baseline="0" dirty="0">
                <a:solidFill>
                  <a:schemeClr val="tx1"/>
                </a:solidFill>
                <a:effectLst/>
                <a:latin typeface="Segoe UI Light" pitchFamily="34" charset="0"/>
                <a:ea typeface="+mn-ea"/>
                <a:cs typeface="+mn-cs"/>
                <a:hlinkClick r:id="rId8"/>
              </a:rPr>
              <a:t> in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9"/>
              </a:rPr>
              <a:t>R Server Technology – Video</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0"/>
              </a:rPr>
              <a:t>R Tools for Visual Studio Sneak Peek</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1"/>
              </a:rPr>
              <a:t>R Tools</a:t>
            </a:r>
            <a:r>
              <a:rPr lang="en-US" sz="1600" b="0" i="0" u="none" strike="noStrike" kern="1200" baseline="0" dirty="0">
                <a:solidFill>
                  <a:schemeClr val="tx1"/>
                </a:solidFill>
                <a:effectLst/>
                <a:latin typeface="Segoe UI Light" pitchFamily="34" charset="0"/>
                <a:ea typeface="+mn-ea"/>
                <a:cs typeface="+mn-cs"/>
                <a:hlinkClick r:id="rId11"/>
              </a:rPr>
              <a:t> for Visual Studio Overview</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2"/>
              </a:rPr>
              <a:t>SQL R Services Overview – </a:t>
            </a:r>
            <a:r>
              <a:rPr lang="en-US" sz="1600" b="0" i="0" u="none" strike="noStrike" kern="1200" dirty="0" err="1">
                <a:solidFill>
                  <a:schemeClr val="tx1"/>
                </a:solidFill>
                <a:effectLst/>
                <a:latin typeface="Segoe UI Light" pitchFamily="34" charset="0"/>
                <a:ea typeface="+mn-ea"/>
                <a:cs typeface="+mn-cs"/>
                <a:hlinkClick r:id="rId12"/>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3"/>
              </a:rPr>
              <a:t>SQL R Services Feature Overview - </a:t>
            </a:r>
            <a:r>
              <a:rPr lang="en-US" sz="1600" b="0" i="0" u="none" strike="noStrike" kern="1200" dirty="0" err="1">
                <a:solidFill>
                  <a:schemeClr val="tx1"/>
                </a:solidFill>
                <a:effectLst/>
                <a:latin typeface="Segoe UI Light" pitchFamily="34" charset="0"/>
                <a:ea typeface="+mn-ea"/>
                <a:cs typeface="+mn-cs"/>
                <a:hlinkClick r:id="rId13"/>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4"/>
              </a:rPr>
              <a:t>SQL R Services Overview at Build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5"/>
              </a:rPr>
              <a:t>SQL R Services Tutorial</a:t>
            </a:r>
            <a:endParaRPr lang="en-US" sz="1600" b="0" i="0" u="none" strike="noStrike" kern="1200" dirty="0">
              <a:solidFill>
                <a:schemeClr val="tx1"/>
              </a:solidFill>
              <a:effectLst/>
              <a:latin typeface="Segoe UI Light" pitchFamily="34" charset="0"/>
              <a:ea typeface="+mn-ea"/>
              <a:cs typeface="+mn-cs"/>
            </a:endParaRP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It also references the Cortana Intelligence process: </a:t>
            </a:r>
            <a:r>
              <a:rPr lang="en-US" sz="1800" dirty="0">
                <a:hlinkClick r:id="rId3"/>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4"/>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5"/>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a:t>
            </a:r>
            <a:r>
              <a:rPr lang="en-US" sz="1800" baseline="0" dirty="0" err="1"/>
              <a:t>manageme</a:t>
            </a:r>
            <a:r>
              <a:rPr lang="en-US" sz="1800" baseline="0" dirty="0"/>
              <a: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a:t>
            </a:r>
            <a:r>
              <a:rPr lang="en-US" dirty="0">
                <a:hlinkClick r:id="rId3"/>
              </a:rPr>
              <a:t>https://mran.revolutionanalytics.com/documents/what-is-r/</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In </a:t>
            </a:r>
            <a:r>
              <a:rPr lang="en-US" sz="2000" dirty="0" err="1"/>
              <a:t>Youtube</a:t>
            </a:r>
            <a:r>
              <a:rPr lang="en-US" sz="2000" dirty="0"/>
              <a:t>: </a:t>
            </a:r>
            <a:r>
              <a:rPr lang="en-US" sz="2000" dirty="0">
                <a:hlinkClick r:id="rId3"/>
              </a:rPr>
              <a:t>https://www.youtube.com/user/thelearnr</a:t>
            </a:r>
            <a:r>
              <a:rPr lang="en-US" sz="2000" dirty="0"/>
              <a:t>  </a:t>
            </a:r>
          </a:p>
          <a:p>
            <a:pPr marL="228600" indent="-228600">
              <a:buFont typeface="+mj-lt"/>
              <a:buAutoNum type="arabicPeriod"/>
            </a:pPr>
            <a:r>
              <a:rPr lang="en-US" sz="2000" dirty="0"/>
              <a:t>R Links: </a:t>
            </a:r>
            <a:r>
              <a:rPr lang="en-US" sz="2000" dirty="0">
                <a:hlinkClick r:id="rId4"/>
              </a:rPr>
              <a:t>http://www.datasciencecentral.com/m/discussion?id=6448529%3ATopic%3A280135</a:t>
            </a:r>
            <a:endParaRPr lang="en-US" sz="2000" dirty="0"/>
          </a:p>
          <a:p>
            <a:pPr marL="228600" indent="-228600">
              <a:buFont typeface="+mj-lt"/>
              <a:buAutoNum type="arabicPeriod"/>
            </a:pPr>
            <a:r>
              <a:rPr lang="en-US" sz="2000" dirty="0"/>
              <a:t>R resources: </a:t>
            </a:r>
            <a:r>
              <a:rPr lang="en-US" sz="2000" dirty="0">
                <a:hlinkClick r:id="rId5"/>
              </a:rPr>
              <a:t>https://msdn.microsoft.com/en-us/microsoft-r/microsoft-r-more-resources</a:t>
            </a:r>
            <a:r>
              <a:rPr lang="en-US" sz="2000" dirty="0"/>
              <a:t>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30252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9278408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4/12/2017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685594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18173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790989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994745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1134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1675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56777614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6550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96010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84001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0009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0575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58118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155836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9488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783235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150349392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2839534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27102451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31494110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401802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1"/>
      </p:bgRef>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4639" y="6292889"/>
            <a:ext cx="11856403"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52408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33311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33657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967503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2464270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36468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6836888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48782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58715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49199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6014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4/12/2017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958088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4/12/2017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106632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vmlDrawing" Target="../drawings/vmlDrawing1.v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1.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oleObject" Target="../embeddings/oleObject2.bin"/><Relationship Id="rId2" Type="http://schemas.openxmlformats.org/officeDocument/2006/relationships/slideLayout" Target="../slideLayouts/slideLayout26.xml"/><Relationship Id="rId16" Type="http://schemas.openxmlformats.org/officeDocument/2006/relationships/tags" Target="../tags/tag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vmlDrawing" Target="../drawings/vmlDrawing2.v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7" name="Object 6" hidden="1"/>
          <p:cNvGraphicFramePr>
            <a:graphicFrameLocks noChangeAspect="1"/>
          </p:cNvGraphicFramePr>
          <p:nvPr userDrawn="1">
            <p:custDataLst>
              <p:tags r:id="rId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7" imgW="383" imgH="384" progId="TCLayout.ActiveDocument.1">
                  <p:embed/>
                </p:oleObj>
              </mc:Choice>
              <mc:Fallback>
                <p:oleObj name="think-cell Slide" r:id="rId7" imgW="383" imgH="384" progId="TCLayout.ActiveDocument.1">
                  <p:embed/>
                  <p:pic>
                    <p:nvPicPr>
                      <p:cNvPr id="7" name="Object 6" hidden="1"/>
                      <p:cNvPicPr/>
                      <p:nvPr/>
                    </p:nvPicPr>
                    <p:blipFill>
                      <a:blip r:embed="rId8"/>
                      <a:stretch>
                        <a:fillRect/>
                      </a:stretch>
                    </p:blipFill>
                    <p:spPr>
                      <a:xfrm>
                        <a:off x="1621" y="1621"/>
                        <a:ext cx="1619" cy="1619"/>
                      </a:xfrm>
                      <a:prstGeom prst="rect">
                        <a:avLst/>
                      </a:prstGeom>
                    </p:spPr>
                  </p:pic>
                </p:oleObj>
              </mc:Fallback>
            </mc:AlternateContent>
          </a:graphicData>
        </a:graphic>
      </p:graphicFrame>
    </p:spTree>
    <p:extLst>
      <p:ext uri="{BB962C8B-B14F-4D97-AF65-F5344CB8AC3E}">
        <p14:creationId xmlns:p14="http://schemas.microsoft.com/office/powerpoint/2010/main" val="2316870018"/>
      </p:ext>
    </p:extLst>
  </p:cSld>
  <p:clrMap bg1="lt1" tx1="dk1" bg2="lt2" tx2="dk2" accent1="accent1" accent2="accent2" accent3="accent3" accent4="accent4" accent5="accent5" accent6="accent6" hlink="hlink" folHlink="folHlink"/>
  <p:sldLayoutIdLst>
    <p:sldLayoutId id="2147484487" r:id="rId1"/>
    <p:sldLayoutId id="2147484493" r:id="rId2"/>
    <p:sldLayoutId id="2147484498" r:id="rId3"/>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4/12/2017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122737733"/>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252648014"/>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09583990"/>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 id="2147484535" r:id="rId12"/>
    <p:sldLayoutId id="2147484536"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30.xml"/><Relationship Id="rId7" Type="http://schemas.openxmlformats.org/officeDocument/2006/relationships/image" Target="../media/image16.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8.emf"/></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45.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3.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Focus – Microsoft R for Architects</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8855" y="2046884"/>
            <a:ext cx="1581150" cy="917575"/>
          </a:xfrm>
        </p:spPr>
        <p:txBody>
          <a:bodyPr vert="horz" wrap="square" lIns="146283" tIns="91427" rIns="146283" bIns="91427" rtlCol="0" anchor="t">
            <a:noAutofit/>
          </a:bodyPr>
          <a:lstStyle/>
          <a:p>
            <a:r>
              <a:rPr lang="en-US" sz="4800" b="1" dirty="0"/>
              <a:t>SQL</a:t>
            </a:r>
          </a:p>
        </p:txBody>
      </p:sp>
      <p:sp>
        <p:nvSpPr>
          <p:cNvPr id="3" name="Rectangle 2"/>
          <p:cNvSpPr/>
          <p:nvPr/>
        </p:nvSpPr>
        <p:spPr>
          <a:xfrm>
            <a:off x="248855" y="2964459"/>
            <a:ext cx="518286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Client/Server</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Database Objects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DML, DDL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DCL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Declarative Code</a:t>
            </a:r>
          </a:p>
        </p:txBody>
      </p:sp>
      <p:sp>
        <p:nvSpPr>
          <p:cNvPr id="4" name="Rectangle 3"/>
          <p:cNvSpPr/>
          <p:nvPr/>
        </p:nvSpPr>
        <p:spPr>
          <a:xfrm>
            <a:off x="6042845" y="2866183"/>
            <a:ext cx="628051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Interactive Environment</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Data Structures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Functions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Libraries (Packages)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Functional Code Flow</a:t>
            </a:r>
          </a:p>
        </p:txBody>
      </p:sp>
      <p:sp>
        <p:nvSpPr>
          <p:cNvPr id="5" name="Title 1"/>
          <p:cNvSpPr txBox="1">
            <a:spLocks/>
          </p:cNvSpPr>
          <p:nvPr/>
        </p:nvSpPr>
        <p:spPr>
          <a:xfrm>
            <a:off x="6042845" y="2153148"/>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81"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rgbClr val="C00000"/>
                </a:solidFill>
                <a:effectLst/>
                <a:uLnTx/>
                <a:uFillTx/>
                <a:latin typeface="Segoe UI Light"/>
                <a:ea typeface="+mn-ea"/>
                <a:cs typeface="Segoe UI" pitchFamily="34" charset="0"/>
              </a:rPr>
              <a:t>R</a:t>
            </a:r>
          </a:p>
        </p:txBody>
      </p:sp>
      <p:sp>
        <p:nvSpPr>
          <p:cNvPr id="6" name="Title 1"/>
          <p:cNvSpPr txBox="1">
            <a:spLocks/>
          </p:cNvSpPr>
          <p:nvPr/>
        </p:nvSpPr>
        <p:spPr>
          <a:xfrm>
            <a:off x="248855" y="16532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1" i="0" u="none" strike="noStrike" kern="0" cap="none" spc="-102" normalizeH="0" baseline="0" noProof="0" dirty="0">
                <a:ln w="3175">
                  <a:noFill/>
                </a:ln>
                <a:solidFill>
                  <a:srgbClr val="7030A0"/>
                </a:solidFill>
                <a:effectLst/>
                <a:uLnTx/>
                <a:uFillTx/>
                <a:latin typeface="Segoe UI Light" panose="020B0502040204020203" pitchFamily="34" charset="0"/>
                <a:cs typeface="Segoe UI Light" panose="020B0502040204020203" pitchFamily="34" charset="0"/>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2759656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132" y="171450"/>
            <a:ext cx="1166865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Types</a:t>
            </a:r>
          </a:p>
        </p:txBody>
      </p:sp>
      <p:sp>
        <p:nvSpPr>
          <p:cNvPr id="3" name="Rectangle 2"/>
          <p:cNvSpPr/>
          <p:nvPr/>
        </p:nvSpPr>
        <p:spPr>
          <a:xfrm>
            <a:off x="954618" y="164657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Numeric</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Integer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Complex</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Logical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Character</a:t>
            </a:r>
          </a:p>
        </p:txBody>
      </p:sp>
      <p:pic>
        <p:nvPicPr>
          <p:cNvPr id="4" name="Picture 3"/>
          <p:cNvPicPr>
            <a:picLocks noChangeAspect="1"/>
          </p:cNvPicPr>
          <p:nvPr/>
        </p:nvPicPr>
        <p:blipFill>
          <a:blip r:embed="rId3"/>
          <a:stretch>
            <a:fillRect/>
          </a:stretch>
        </p:blipFill>
        <p:spPr>
          <a:xfrm>
            <a:off x="3311896" y="917574"/>
            <a:ext cx="10461254" cy="6980211"/>
          </a:xfrm>
          <a:prstGeom prst="rect">
            <a:avLst/>
          </a:prstGeom>
        </p:spPr>
      </p:pic>
    </p:spTree>
    <p:extLst>
      <p:ext uri="{BB962C8B-B14F-4D97-AF65-F5344CB8AC3E}">
        <p14:creationId xmlns:p14="http://schemas.microsoft.com/office/powerpoint/2010/main" val="7171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132" y="171450"/>
            <a:ext cx="1166865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Structures</a:t>
            </a:r>
          </a:p>
        </p:txBody>
      </p:sp>
      <p:sp>
        <p:nvSpPr>
          <p:cNvPr id="3" name="Rectangle 2"/>
          <p:cNvSpPr/>
          <p:nvPr/>
        </p:nvSpPr>
        <p:spPr>
          <a:xfrm>
            <a:off x="831724" y="1454785"/>
            <a:ext cx="10735435" cy="440120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Vector</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single-line sequence of one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List</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An ordered collection of objects, allowing a variety of (possibly unrelated) objects under one name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Matrix</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multi-line sequence of the same length and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Array</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Like a Matrix, but with more dimensions</a:t>
            </a: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2611354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 VM Setup</a:t>
            </a: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Workstation Setup</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 Tutorial</a:t>
            </a: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Tutorial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Microsoft R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8254422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4398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Products </a:t>
            </a:r>
          </a:p>
        </p:txBody>
      </p:sp>
      <p:graphicFrame>
        <p:nvGraphicFramePr>
          <p:cNvPr id="90" name="Content Placeholder 5"/>
          <p:cNvGraphicFramePr>
            <a:graphicFrameLocks/>
          </p:cNvGraphicFramePr>
          <p:nvPr>
            <p:extLst/>
          </p:nvPr>
        </p:nvGraphicFramePr>
        <p:xfrm>
          <a:off x="882" y="1422695"/>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8869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25185" y="171056"/>
            <a:ext cx="4004915" cy="3103809"/>
          </a:xfrm>
          <a:prstGeom prst="rect">
            <a:avLst/>
          </a:prstGeom>
        </p:spPr>
      </p:pic>
      <p:sp>
        <p:nvSpPr>
          <p:cNvPr id="100" name="Title 1"/>
          <p:cNvSpPr txBox="1">
            <a:spLocks/>
          </p:cNvSpPr>
          <p:nvPr/>
        </p:nvSpPr>
        <p:spPr>
          <a:xfrm>
            <a:off x="111492" y="171056"/>
            <a:ext cx="4563378" cy="8805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0" i="0" u="none" strike="noStrike" kern="0" cap="none" spc="-102" normalizeH="0" baseline="0" noProof="0" dirty="0">
                <a:ln w="3175">
                  <a:noFill/>
                </a:ln>
                <a:solidFill>
                  <a:sysClr val="windowText" lastClr="000000"/>
                </a:solidFill>
                <a:effectLst/>
                <a:uLnTx/>
                <a:uFillTx/>
                <a:latin typeface="Segoe UI Light" panose="020B0502040204020203" pitchFamily="34" charset="0"/>
                <a:cs typeface="Segoe UI Light" panose="020B0502040204020203" pitchFamily="34" charset="0"/>
              </a:rPr>
              <a:t>Microsoft R Open</a:t>
            </a:r>
          </a:p>
        </p:txBody>
      </p:sp>
      <p:sp>
        <p:nvSpPr>
          <p:cNvPr id="11" name="Content Placeholder 3"/>
          <p:cNvSpPr>
            <a:spLocks noGrp="1"/>
          </p:cNvSpPr>
          <p:nvPr>
            <p:ph type="body" sz="quarter" idx="4294967295"/>
          </p:nvPr>
        </p:nvSpPr>
        <p:spPr>
          <a:xfrm>
            <a:off x="425133" y="942341"/>
            <a:ext cx="11804967" cy="6052184"/>
          </a:xfrm>
        </p:spPr>
        <p:txBody>
          <a:bodyPr>
            <a:noAutofit/>
          </a:bodyPr>
          <a:lstStyle/>
          <a:p>
            <a:r>
              <a:rPr lang="en-US" sz="2800" dirty="0">
                <a:latin typeface="Segoe UI Light" panose="020B0502040204020203" pitchFamily="34" charset="0"/>
                <a:cs typeface="Segoe UI Light" panose="020B0502040204020203" pitchFamily="34" charset="0"/>
              </a:rPr>
              <a:t>Enhanced Open Source R distribution</a:t>
            </a:r>
          </a:p>
          <a:p>
            <a:pPr lvl="1"/>
            <a:r>
              <a:rPr lang="en-US" sz="2000" dirty="0">
                <a:latin typeface="Segoe UI Light" panose="020B0502040204020203" pitchFamily="34" charset="0"/>
                <a:cs typeface="Segoe UI Light" panose="020B0502040204020203" pitchFamily="34" charset="0"/>
              </a:rPr>
              <a:t>Based on the latest Open Source R </a:t>
            </a:r>
          </a:p>
          <a:p>
            <a:pPr lvl="1"/>
            <a:r>
              <a:rPr lang="en-US" sz="2000" dirty="0">
                <a:latin typeface="Segoe UI Light" panose="020B0502040204020203" pitchFamily="34" charset="0"/>
                <a:cs typeface="Segoe UI Light" panose="020B0502040204020203" pitchFamily="34" charset="0"/>
              </a:rPr>
              <a:t>Built, tested and distributed by </a:t>
            </a:r>
            <a:r>
              <a:rPr lang="en-US" sz="2000" dirty="0">
                <a:latin typeface="Segoe UI Light" panose="020B0502040204020203" pitchFamily="34" charset="0"/>
                <a:cs typeface="Segoe UI Light" panose="020B0502040204020203" pitchFamily="34" charset="0"/>
                <a:sym typeface="Wingdings" panose="05000000000000000000" pitchFamily="2" charset="2"/>
              </a:rPr>
              <a:t>Microsoft</a:t>
            </a:r>
            <a:endParaRPr lang="en-US" sz="2000" dirty="0">
              <a:latin typeface="Segoe UI Light" panose="020B0502040204020203" pitchFamily="34" charset="0"/>
              <a:cs typeface="Segoe UI Light" panose="020B0502040204020203" pitchFamily="34" charset="0"/>
            </a:endParaRPr>
          </a:p>
          <a:p>
            <a:pPr lvl="1"/>
            <a:r>
              <a:rPr lang="en-US" sz="2000" dirty="0">
                <a:latin typeface="Segoe UI Light" panose="020B0502040204020203" pitchFamily="34" charset="0"/>
                <a:cs typeface="Segoe UI Light" panose="020B0502040204020203" pitchFamily="34" charset="0"/>
              </a:rPr>
              <a:t>Enhanced by Intel MKL Library to speed up linear algebra functions </a:t>
            </a:r>
          </a:p>
          <a:p>
            <a:r>
              <a:rPr lang="en-US" sz="2800" dirty="0">
                <a:latin typeface="Segoe UI Light" panose="020B0502040204020203" pitchFamily="34" charset="0"/>
                <a:cs typeface="Segoe UI Light" panose="020B0502040204020203" pitchFamily="34" charset="0"/>
              </a:rPr>
              <a:t>Compatible with all R-related software</a:t>
            </a:r>
          </a:p>
          <a:p>
            <a:pPr lvl="1"/>
            <a:r>
              <a:rPr lang="en-US" sz="2000" dirty="0">
                <a:latin typeface="Segoe UI Light" panose="020B0502040204020203" pitchFamily="34" charset="0"/>
                <a:cs typeface="Segoe UI Light" panose="020B0502040204020203" pitchFamily="34" charset="0"/>
              </a:rPr>
              <a:t>CRAN packages, </a:t>
            </a:r>
            <a:r>
              <a:rPr lang="en-US" sz="2000" dirty="0" err="1">
                <a:latin typeface="Segoe UI Light" panose="020B0502040204020203" pitchFamily="34" charset="0"/>
                <a:cs typeface="Segoe UI Light" panose="020B0502040204020203" pitchFamily="34" charset="0"/>
              </a:rPr>
              <a:t>RStudio</a:t>
            </a:r>
            <a:r>
              <a:rPr lang="en-US" sz="2000" dirty="0">
                <a:latin typeface="Segoe UI Light" panose="020B0502040204020203" pitchFamily="34" charset="0"/>
                <a:cs typeface="Segoe UI Light" panose="020B0502040204020203" pitchFamily="34" charset="0"/>
              </a:rPr>
              <a:t>, third-party R integrations, …</a:t>
            </a:r>
          </a:p>
          <a:p>
            <a:r>
              <a:rPr lang="en-US" sz="2800" dirty="0">
                <a:latin typeface="Segoe UI Light" panose="020B0502040204020203" pitchFamily="34" charset="0"/>
                <a:cs typeface="Segoe UI Light" panose="020B0502040204020203" pitchFamily="34" charset="0"/>
              </a:rPr>
              <a:t>Revolutions Open-Source R packages</a:t>
            </a:r>
          </a:p>
          <a:p>
            <a:pPr lvl="1"/>
            <a:r>
              <a:rPr lang="en-US" sz="2000" dirty="0">
                <a:latin typeface="Segoe UI Light" panose="020B0502040204020203" pitchFamily="34" charset="0"/>
                <a:cs typeface="Segoe UI Light" panose="020B0502040204020203" pitchFamily="34" charset="0"/>
              </a:rPr>
              <a:t>Reproducible R Toolkit – checkpoint </a:t>
            </a:r>
          </a:p>
          <a:p>
            <a:r>
              <a:rPr lang="en-US" sz="2800" dirty="0">
                <a:latin typeface="Segoe UI Light" panose="020B0502040204020203" pitchFamily="34" charset="0"/>
                <a:cs typeface="Segoe UI Light" panose="020B0502040204020203" pitchFamily="34" charset="0"/>
              </a:rPr>
              <a:t>MRAN website mran.revolutionanalytics.com</a:t>
            </a:r>
          </a:p>
          <a:p>
            <a:pPr lvl="1"/>
            <a:r>
              <a:rPr lang="en-US" sz="2000" dirty="0">
                <a:latin typeface="Segoe UI Light" panose="020B0502040204020203" pitchFamily="34" charset="0"/>
                <a:cs typeface="Segoe UI Light" panose="020B0502040204020203" pitchFamily="34" charset="0"/>
              </a:rPr>
              <a:t>Enhanced documentation and learning resources</a:t>
            </a:r>
          </a:p>
          <a:p>
            <a:pPr lvl="1"/>
            <a:r>
              <a:rPr lang="en-US" sz="2000" dirty="0">
                <a:latin typeface="Segoe UI Light" panose="020B0502040204020203" pitchFamily="34" charset="0"/>
                <a:cs typeface="Segoe UI Light" panose="020B0502040204020203" pitchFamily="34" charset="0"/>
              </a:rPr>
              <a:t>Discover 7500 free add-on R packages</a:t>
            </a:r>
          </a:p>
          <a:p>
            <a:r>
              <a:rPr lang="en-US" sz="2800" dirty="0">
                <a:latin typeface="Segoe UI Light" panose="020B0502040204020203" pitchFamily="34" charset="0"/>
                <a:cs typeface="Segoe UI Light" panose="020B0502040204020203" pitchFamily="34" charset="0"/>
              </a:rPr>
              <a:t>Open source (GPLv2 license) - 100% free to download, use and share</a:t>
            </a:r>
          </a:p>
        </p:txBody>
      </p:sp>
    </p:spTree>
    <p:extLst>
      <p:ext uri="{BB962C8B-B14F-4D97-AF65-F5344CB8AC3E}">
        <p14:creationId xmlns:p14="http://schemas.microsoft.com/office/powerpoint/2010/main" val="4248669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16166" y="310543"/>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R compared to Microsoft R Open</a:t>
            </a:r>
          </a:p>
        </p:txBody>
      </p:sp>
      <p:grpSp>
        <p:nvGrpSpPr>
          <p:cNvPr id="5" name="Group 4"/>
          <p:cNvGrpSpPr/>
          <p:nvPr/>
        </p:nvGrpSpPr>
        <p:grpSpPr>
          <a:xfrm>
            <a:off x="216166" y="1034716"/>
            <a:ext cx="11886192" cy="4199021"/>
            <a:chOff x="876761" y="2278762"/>
            <a:chExt cx="10585614" cy="3409694"/>
          </a:xfrm>
        </p:grpSpPr>
        <p:pic>
          <p:nvPicPr>
            <p:cNvPr id="6" name="Picture 5"/>
            <p:cNvPicPr>
              <a:picLocks noChangeAspect="1"/>
            </p:cNvPicPr>
            <p:nvPr/>
          </p:nvPicPr>
          <p:blipFill>
            <a:blip r:embed="rId3"/>
            <a:stretch>
              <a:fillRect/>
            </a:stretch>
          </p:blipFill>
          <p:spPr>
            <a:xfrm>
              <a:off x="876761" y="2278762"/>
              <a:ext cx="5451167" cy="3409694"/>
            </a:xfrm>
            <a:prstGeom prst="rect">
              <a:avLst/>
            </a:prstGeom>
          </p:spPr>
        </p:pic>
        <p:pic>
          <p:nvPicPr>
            <p:cNvPr id="7" name="Picture 2" descr="Imag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414" y="2281990"/>
              <a:ext cx="3939099" cy="2091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459748" y="4422036"/>
              <a:ext cx="4002627" cy="1130175"/>
            </a:xfrm>
            <a:prstGeom prst="rect">
              <a:avLst/>
            </a:prstGeom>
            <a:noFill/>
          </p:spPr>
          <p:txBody>
            <a:bodyPr wrap="none" lIns="182854" tIns="146283" rIns="182854" bIns="146283" rtlCol="0">
              <a:spAutoFit/>
            </a:bodyPr>
            <a:lstStyle/>
            <a:p>
              <a:pPr marL="285695" indent="-285695">
                <a:lnSpc>
                  <a:spcPct val="90000"/>
                </a:lnSpc>
                <a:spcAft>
                  <a:spcPts val="600"/>
                </a:spcAft>
                <a:buFont typeface="Arial" panose="020B0604020202020204" pitchFamily="34" charset="0"/>
                <a:buChar char="•"/>
              </a:pPr>
              <a:r>
                <a:rPr lang="en-GB" sz="1599" dirty="0"/>
                <a:t>Matrix calculation – up to 27x faster </a:t>
              </a:r>
            </a:p>
            <a:p>
              <a:pPr marL="285695" indent="-285695">
                <a:lnSpc>
                  <a:spcPct val="90000"/>
                </a:lnSpc>
                <a:spcAft>
                  <a:spcPts val="600"/>
                </a:spcAft>
                <a:buFont typeface="Arial" panose="020B0604020202020204" pitchFamily="34" charset="0"/>
                <a:buChar char="•"/>
              </a:pPr>
              <a:r>
                <a:rPr lang="en-GB" sz="1599" dirty="0"/>
                <a:t>Matrix functions – up to 16x faster</a:t>
              </a:r>
            </a:p>
            <a:p>
              <a:pPr marL="285695" indent="-285695">
                <a:lnSpc>
                  <a:spcPct val="90000"/>
                </a:lnSpc>
                <a:spcAft>
                  <a:spcPts val="600"/>
                </a:spcAft>
                <a:buFont typeface="Arial" panose="020B0604020202020204" pitchFamily="34" charset="0"/>
                <a:buChar char="•"/>
              </a:pPr>
              <a:r>
                <a:rPr lang="en-GB" sz="1599" dirty="0"/>
                <a:t>Programation – 0x faster</a:t>
              </a:r>
            </a:p>
          </p:txBody>
        </p:sp>
      </p:grpSp>
      <p:sp>
        <p:nvSpPr>
          <p:cNvPr id="9" name="Text Placeholder 1"/>
          <p:cNvSpPr>
            <a:spLocks noGrp="1"/>
          </p:cNvSpPr>
          <p:nvPr>
            <p:ph type="body" sz="quarter" idx="4294967295"/>
          </p:nvPr>
        </p:nvSpPr>
        <p:spPr>
          <a:xfrm>
            <a:off x="549275" y="4781550"/>
            <a:ext cx="11887200" cy="2025650"/>
          </a:xfrm>
        </p:spPr>
        <p:txBody>
          <a:bodyPr>
            <a:noAutofit/>
          </a:bodyPr>
          <a:lstStyle/>
          <a:p>
            <a:endParaRPr lang="en-GB" sz="2448" dirty="0">
              <a:solidFill>
                <a:schemeClr val="tx1"/>
              </a:solidFill>
            </a:endParaRPr>
          </a:p>
          <a:p>
            <a:r>
              <a:rPr lang="en-GB" sz="2448" dirty="0">
                <a:solidFill>
                  <a:schemeClr val="tx1"/>
                </a:solidFill>
              </a:rPr>
              <a:t>More efficient and multi-threaded math computation.</a:t>
            </a:r>
          </a:p>
          <a:p>
            <a:r>
              <a:rPr lang="en-GB" sz="2448" dirty="0">
                <a:solidFill>
                  <a:schemeClr val="tx1"/>
                </a:solidFill>
              </a:rPr>
              <a:t>Benefits math intensive processing. </a:t>
            </a:r>
          </a:p>
          <a:p>
            <a:r>
              <a:rPr lang="en-GB" sz="2448" dirty="0">
                <a:solidFill>
                  <a:schemeClr val="tx1"/>
                </a:solidFill>
              </a:rPr>
              <a:t>No benefit to program logic and data transform</a:t>
            </a:r>
          </a:p>
          <a:p>
            <a:endParaRPr lang="en-GB" sz="2448" dirty="0">
              <a:solidFill>
                <a:schemeClr val="tx1"/>
              </a:solidFill>
            </a:endParaRPr>
          </a:p>
        </p:txBody>
      </p:sp>
    </p:spTree>
    <p:extLst>
      <p:ext uri="{BB962C8B-B14F-4D97-AF65-F5344CB8AC3E}">
        <p14:creationId xmlns:p14="http://schemas.microsoft.com/office/powerpoint/2010/main" val="20128387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633" y="75040"/>
            <a:ext cx="7100687" cy="803619"/>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674397" y="1280160"/>
            <a:ext cx="5346915" cy="5236550"/>
            <a:chOff x="6674397" y="1280160"/>
            <a:chExt cx="5346915" cy="5236550"/>
          </a:xfrm>
        </p:grpSpPr>
        <p:grpSp>
          <p:nvGrpSpPr>
            <p:cNvPr id="11" name="Group 10"/>
            <p:cNvGrpSpPr/>
            <p:nvPr/>
          </p:nvGrpSpPr>
          <p:grpSpPr>
            <a:xfrm>
              <a:off x="6674397" y="1280160"/>
              <a:ext cx="5346915" cy="5236550"/>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7694818" y="1434920"/>
                <a:ext cx="3898741" cy="6832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chemeClr val="bg1"/>
                    </a:solidFill>
                    <a:effectLst/>
                    <a:uLnTx/>
                    <a:uFillTx/>
                  </a:rPr>
                  <a:t>Microsoft R Server</a:t>
                </a:r>
              </a:p>
            </p:txBody>
          </p:sp>
        </p:grpSp>
        <p:pic>
          <p:nvPicPr>
            <p:cNvPr id="12" name="Picture 11"/>
            <p:cNvPicPr>
              <a:picLocks noChangeAspect="1"/>
            </p:cNvPicPr>
            <p:nvPr/>
          </p:nvPicPr>
          <p:blipFill>
            <a:blip r:embed="rId5"/>
            <a:stretch>
              <a:fillRect/>
            </a:stretch>
          </p:blipFill>
          <p:spPr>
            <a:xfrm>
              <a:off x="8504982" y="2246711"/>
              <a:ext cx="1380600" cy="4041753"/>
            </a:xfrm>
            <a:prstGeom prst="rect">
              <a:avLst/>
            </a:prstGeom>
          </p:spPr>
        </p:pic>
      </p:grpSp>
    </p:spTree>
    <p:extLst>
      <p:ext uri="{BB962C8B-B14F-4D97-AF65-F5344CB8AC3E}">
        <p14:creationId xmlns:p14="http://schemas.microsoft.com/office/powerpoint/2010/main" val="5099651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13289" y="1860276"/>
            <a:ext cx="11537433"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04775"/>
            <a:ext cx="11888788" cy="917575"/>
          </a:xfrm>
        </p:spPr>
        <p:txBody>
          <a:bodyPr/>
          <a:lstStyle/>
          <a:p>
            <a:r>
              <a:rPr lang="en-US" sz="5400" dirty="0"/>
              <a:t>Microsoft R Components</a:t>
            </a:r>
          </a:p>
        </p:txBody>
      </p:sp>
      <p:sp>
        <p:nvSpPr>
          <p:cNvPr id="3" name="Rectangle 2"/>
          <p:cNvSpPr/>
          <p:nvPr/>
        </p:nvSpPr>
        <p:spPr>
          <a:xfrm>
            <a:off x="226938" y="188240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R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R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15810" y="5346113"/>
            <a:ext cx="7988084"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in Azure Machine Learning</a:t>
            </a:r>
          </a:p>
        </p:txBody>
      </p:sp>
      <p:sp>
        <p:nvSpPr>
          <p:cNvPr id="6" name="Rectangle: Rounded Corners 5"/>
          <p:cNvSpPr/>
          <p:nvPr/>
        </p:nvSpPr>
        <p:spPr bwMode="auto">
          <a:xfrm>
            <a:off x="226939" y="187134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26939" y="1863605"/>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26939" y="1882404"/>
            <a:ext cx="6030399" cy="80598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00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4265"/>
            <a:ext cx="4957763" cy="1084263"/>
          </a:xfrm>
        </p:spPr>
        <p:txBody>
          <a:bodyPr/>
          <a:lstStyle/>
          <a:p>
            <a:r>
              <a:rPr lang="en-US" sz="8800" dirty="0">
                <a:solidFill>
                  <a:schemeClr val="tx1"/>
                </a:solidFill>
              </a:rPr>
              <a:t>Welcome!</a:t>
            </a:r>
          </a:p>
        </p:txBody>
      </p:sp>
      <p:sp>
        <p:nvSpPr>
          <p:cNvPr id="3" name="Text Placeholder 2"/>
          <p:cNvSpPr>
            <a:spLocks noGrp="1"/>
          </p:cNvSpPr>
          <p:nvPr>
            <p:ph sz="quarter" idx="4294967295"/>
          </p:nvPr>
        </p:nvSpPr>
        <p:spPr>
          <a:xfrm>
            <a:off x="1" y="-6260"/>
            <a:ext cx="11655188" cy="2653034"/>
          </a:xfrm>
          <a:solidFill>
            <a:schemeClr val="bg1">
              <a:lumMod val="95000"/>
              <a:alpha val="74000"/>
            </a:schemeClr>
          </a:solidFill>
          <a:effectLst>
            <a:outerShdw blurRad="50800" dist="38100" dir="2700000" algn="tl" rotWithShape="0">
              <a:prstClr val="black">
                <a:alpha val="40000"/>
              </a:prstClr>
            </a:outerShdw>
          </a:effectLst>
        </p:spPr>
        <p:txBody>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CISR302 - Microsoft R (Architecture and Administration)</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Server</a:t>
            </a:r>
          </a:p>
        </p:txBody>
      </p:sp>
      <p:sp>
        <p:nvSpPr>
          <p:cNvPr id="10" name="Rectangle 9"/>
          <p:cNvSpPr/>
          <p:nvPr/>
        </p:nvSpPr>
        <p:spPr>
          <a:xfrm>
            <a:off x="671628" y="1422695"/>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0" y="3213100"/>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65129"/>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259004" y="5972250"/>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6172" y="443626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6172" y="3964386"/>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6172" y="3492507"/>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rot="5400000">
            <a:off x="9890804" y="3535765"/>
            <a:ext cx="345995" cy="931074"/>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
        <p:nvSpPr>
          <p:cNvPr id="30" name="Rectangle 29"/>
          <p:cNvSpPr/>
          <p:nvPr/>
        </p:nvSpPr>
        <p:spPr>
          <a:xfrm rot="5400000">
            <a:off x="10897686" y="3519060"/>
            <a:ext cx="345995" cy="964484"/>
          </a:xfrm>
          <a:prstGeom prst="rect">
            <a:avLst/>
          </a:prstGeom>
          <a:solidFill>
            <a:srgbClr val="107C10"/>
          </a:solidFill>
          <a:ln w="25400" cap="flat" cmpd="sng" algn="ctr">
            <a:noFill/>
            <a:prstDash val="solid"/>
          </a:ln>
          <a:effectLst/>
        </p:spPr>
        <p:txBody>
          <a:bodyPr vert="vert270" rtlCol="0" anchor="ctr"/>
          <a:lstStyle/>
          <a:p>
            <a:pPr algn="ctr" defTabSz="1243254">
              <a:defRPr/>
            </a:pPr>
            <a:r>
              <a:rPr lang="en-US" sz="1599" kern="0" dirty="0" err="1">
                <a:solidFill>
                  <a:prstClr val="white"/>
                </a:solidFill>
                <a:latin typeface="Segoe UI"/>
              </a:rPr>
              <a:t>DevelopR</a:t>
            </a:r>
            <a:endParaRPr lang="en-US" sz="1599" kern="0" dirty="0">
              <a:solidFill>
                <a:prstClr val="white"/>
              </a:solidFill>
              <a:latin typeface="Segoe UI"/>
            </a:endParaRPr>
          </a:p>
        </p:txBody>
      </p:sp>
    </p:spTree>
    <p:extLst>
      <p:ext uri="{BB962C8B-B14F-4D97-AF65-F5344CB8AC3E}">
        <p14:creationId xmlns:p14="http://schemas.microsoft.com/office/powerpoint/2010/main" val="22875848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12234" y="14506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The Microsoft R Server Platform</a:t>
            </a:r>
          </a:p>
        </p:txBody>
      </p:sp>
      <p:sp>
        <p:nvSpPr>
          <p:cNvPr id="31" name="Rectangle 30"/>
          <p:cNvSpPr/>
          <p:nvPr/>
        </p:nvSpPr>
        <p:spPr bwMode="auto">
          <a:xfrm>
            <a:off x="5629299" y="2070174"/>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4553855" y="2082055"/>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itle 2"/>
          <p:cNvSpPr txBox="1">
            <a:spLocks/>
          </p:cNvSpPr>
          <p:nvPr/>
        </p:nvSpPr>
        <p:spPr>
          <a:xfrm>
            <a:off x="4567179" y="2009788"/>
            <a:ext cx="3314350" cy="417852"/>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       Microsoft R Server</a:t>
            </a:r>
          </a:p>
        </p:txBody>
      </p:sp>
      <p:sp>
        <p:nvSpPr>
          <p:cNvPr id="34" name="Rectangle 33"/>
          <p:cNvSpPr/>
          <p:nvPr/>
        </p:nvSpPr>
        <p:spPr>
          <a:xfrm>
            <a:off x="5131716" y="2497158"/>
            <a:ext cx="368840" cy="1710573"/>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35" name="Rectangle 34"/>
          <p:cNvSpPr/>
          <p:nvPr/>
        </p:nvSpPr>
        <p:spPr>
          <a:xfrm>
            <a:off x="4659934" y="2497157"/>
            <a:ext cx="391887" cy="1710572"/>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36" name="Rectangle 35"/>
          <p:cNvSpPr/>
          <p:nvPr/>
        </p:nvSpPr>
        <p:spPr>
          <a:xfrm rot="5400000">
            <a:off x="6482503" y="3029288"/>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37" name="Rectangle 36"/>
          <p:cNvSpPr/>
          <p:nvPr/>
        </p:nvSpPr>
        <p:spPr>
          <a:xfrm rot="5400000">
            <a:off x="6482503" y="255741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38" name="Rectangle 37"/>
          <p:cNvSpPr/>
          <p:nvPr/>
        </p:nvSpPr>
        <p:spPr>
          <a:xfrm rot="5400000">
            <a:off x="6482503" y="2085534"/>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39" name="Rectangle 38"/>
          <p:cNvSpPr/>
          <p:nvPr/>
        </p:nvSpPr>
        <p:spPr bwMode="auto">
          <a:xfrm>
            <a:off x="4673401" y="2471961"/>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5161789" y="3671451"/>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a:xfrm rot="5400000">
            <a:off x="7013864" y="2226982"/>
            <a:ext cx="325259" cy="849259"/>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42" name="Rectangle 41"/>
          <p:cNvSpPr/>
          <p:nvPr/>
        </p:nvSpPr>
        <p:spPr>
          <a:xfrm rot="5400000">
            <a:off x="6035022" y="2137343"/>
            <a:ext cx="336262" cy="1030616"/>
          </a:xfrm>
          <a:prstGeom prst="rect">
            <a:avLst/>
          </a:prstGeom>
          <a:solidFill>
            <a:srgbClr val="107C10"/>
          </a:solidFill>
          <a:ln w="25400" cap="flat" cmpd="sng" algn="ctr">
            <a:noFill/>
            <a:prstDash val="solid"/>
          </a:ln>
          <a:effectLst/>
        </p:spPr>
        <p:txBody>
          <a:bodyPr vert="vert270" rtlCol="0" anchor="ctr"/>
          <a:lstStyle/>
          <a:p>
            <a:pPr algn="ctr" defTabSz="1243254">
              <a:defRPr/>
            </a:pPr>
            <a:r>
              <a:rPr lang="en-US" sz="1599" kern="0" dirty="0" err="1">
                <a:solidFill>
                  <a:prstClr val="white"/>
                </a:solidFill>
                <a:latin typeface="Segoe UI"/>
              </a:rPr>
              <a:t>DevelopR</a:t>
            </a:r>
            <a:endParaRPr lang="en-US" sz="1599" kern="0" dirty="0">
              <a:solidFill>
                <a:prstClr val="white"/>
              </a:solidFill>
              <a:latin typeface="Segoe UI"/>
            </a:endParaRPr>
          </a:p>
        </p:txBody>
      </p:sp>
      <p:sp>
        <p:nvSpPr>
          <p:cNvPr id="43" name="Rectangle 42"/>
          <p:cNvSpPr/>
          <p:nvPr/>
        </p:nvSpPr>
        <p:spPr>
          <a:xfrm>
            <a:off x="8950535" y="2218645"/>
            <a:ext cx="2651714" cy="2723055"/>
          </a:xfrm>
          <a:prstGeom prst="rect">
            <a:avLst/>
          </a:prstGeom>
        </p:spPr>
        <p:txBody>
          <a:bodyPr wrap="square">
            <a:spAutoFit/>
          </a:bodyPr>
          <a:lstStyle/>
          <a:p>
            <a:pPr defTabSz="932597">
              <a:lnSpc>
                <a:spcPct val="90000"/>
              </a:lnSpc>
              <a:spcBef>
                <a:spcPts val="612"/>
              </a:spcBef>
              <a:spcAft>
                <a:spcPts val="306"/>
              </a:spcAft>
              <a:buClr>
                <a:srgbClr val="F15D22"/>
              </a:buClr>
              <a:defRPr/>
            </a:pPr>
            <a:r>
              <a:rPr lang="en-US" sz="1836" b="1" kern="0" dirty="0" err="1">
                <a:solidFill>
                  <a:srgbClr val="F15D22"/>
                </a:solidFill>
              </a:rPr>
              <a:t>ConnectR</a:t>
            </a:r>
            <a:endParaRPr lang="en-US" sz="1836" b="1" kern="0" dirty="0">
              <a:solidFill>
                <a:srgbClr val="F15D22"/>
              </a:solidFill>
            </a:endParaRP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High-speed &amp; direct connectors</a:t>
            </a:r>
          </a:p>
          <a:p>
            <a:pPr marL="0" lvl="1" defTabSz="932597">
              <a:lnSpc>
                <a:spcPct val="90000"/>
              </a:lnSpc>
              <a:spcBef>
                <a:spcPts val="612"/>
              </a:spcBef>
              <a:buClr>
                <a:srgbClr val="107C10"/>
              </a:buClr>
              <a:buSzPct val="100000"/>
              <a:defRPr/>
            </a:pPr>
            <a:r>
              <a:rPr lang="en-US" sz="1428" b="1" kern="0" dirty="0">
                <a:solidFill>
                  <a:srgbClr val="107C10"/>
                </a:solidFill>
              </a:rPr>
              <a:t>Available for: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High-performance XDF</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SAS, SPSS, delimited &amp; fixed format text data files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Hadoop HDFS (text &amp; XDF)</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err="1">
                <a:solidFill>
                  <a:srgbClr val="505050"/>
                </a:solidFill>
              </a:rPr>
              <a:t>Teradata</a:t>
            </a:r>
            <a:r>
              <a:rPr lang="en-US" sz="1428" kern="0" dirty="0">
                <a:solidFill>
                  <a:srgbClr val="505050"/>
                </a:solidFill>
              </a:rPr>
              <a:t> Database &amp; Aster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EDWs and ADWs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ODBC</a:t>
            </a:r>
          </a:p>
        </p:txBody>
      </p:sp>
      <p:sp>
        <p:nvSpPr>
          <p:cNvPr id="44" name="Rectangle 43"/>
          <p:cNvSpPr/>
          <p:nvPr/>
        </p:nvSpPr>
        <p:spPr>
          <a:xfrm>
            <a:off x="4538100" y="4380449"/>
            <a:ext cx="4457331" cy="2443282"/>
          </a:xfrm>
          <a:prstGeom prst="rect">
            <a:avLst/>
          </a:prstGeom>
        </p:spPr>
        <p:txBody>
          <a:bodyPr wrap="square">
            <a:spAutoFit/>
          </a:bodyPr>
          <a:lstStyle/>
          <a:p>
            <a:pPr defTabSz="932597">
              <a:lnSpc>
                <a:spcPct val="90000"/>
              </a:lnSpc>
              <a:spcBef>
                <a:spcPts val="612"/>
              </a:spcBef>
              <a:spcAft>
                <a:spcPts val="306"/>
              </a:spcAft>
              <a:buClr>
                <a:srgbClr val="F15D22"/>
              </a:buClr>
              <a:defRPr/>
            </a:pPr>
            <a:r>
              <a:rPr lang="en-US" sz="1836" b="1" kern="0" dirty="0" err="1">
                <a:solidFill>
                  <a:srgbClr val="F15D22"/>
                </a:solidFill>
              </a:rPr>
              <a:t>ScaleR</a:t>
            </a:r>
            <a:endParaRPr lang="en-US" sz="1836" b="1" kern="0" dirty="0">
              <a:solidFill>
                <a:srgbClr val="F15D22"/>
              </a:solidFill>
            </a:endParaRP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Ready-to-Use high-performance </a:t>
            </a:r>
            <a:br>
              <a:rPr lang="en-US" sz="1428" kern="0" dirty="0">
                <a:solidFill>
                  <a:srgbClr val="505050"/>
                </a:solidFill>
              </a:rPr>
            </a:br>
            <a:r>
              <a:rPr lang="en-US" sz="1428" kern="0" dirty="0">
                <a:solidFill>
                  <a:srgbClr val="505050"/>
                </a:solidFill>
              </a:rPr>
              <a:t>big data big analytics </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Fully-parallelized analytics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Data prep &amp; data distillation</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Descriptive statistics &amp; statistical tests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Range of predictive functions </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User tools for distributing customized R algorithms across nodes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Wide data sets supported – thousands of variables </a:t>
            </a:r>
          </a:p>
        </p:txBody>
      </p:sp>
      <p:cxnSp>
        <p:nvCxnSpPr>
          <p:cNvPr id="45" name="Straight Connector 44"/>
          <p:cNvCxnSpPr/>
          <p:nvPr/>
        </p:nvCxnSpPr>
        <p:spPr>
          <a:xfrm>
            <a:off x="5486025" y="3555844"/>
            <a:ext cx="5517" cy="824429"/>
          </a:xfrm>
          <a:prstGeom prst="line">
            <a:avLst/>
          </a:prstGeom>
          <a:noFill/>
          <a:ln w="38100" cap="flat" cmpd="sng" algn="ctr">
            <a:solidFill>
              <a:srgbClr val="107C10">
                <a:lumMod val="75000"/>
              </a:srgbClr>
            </a:solidFill>
            <a:prstDash val="solid"/>
          </a:ln>
          <a:effectLst/>
        </p:spPr>
      </p:cxnSp>
      <p:cxnSp>
        <p:nvCxnSpPr>
          <p:cNvPr id="46" name="Straight Connector 45"/>
          <p:cNvCxnSpPr/>
          <p:nvPr/>
        </p:nvCxnSpPr>
        <p:spPr>
          <a:xfrm flipV="1">
            <a:off x="5452219" y="3546689"/>
            <a:ext cx="229728" cy="3255"/>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47" name="Straight Connector 46"/>
          <p:cNvCxnSpPr/>
          <p:nvPr/>
        </p:nvCxnSpPr>
        <p:spPr>
          <a:xfrm flipH="1">
            <a:off x="7657726" y="2426759"/>
            <a:ext cx="1292809" cy="608839"/>
          </a:xfrm>
          <a:prstGeom prst="line">
            <a:avLst/>
          </a:prstGeom>
          <a:noFill/>
          <a:ln w="38100" cap="flat" cmpd="sng" algn="ctr">
            <a:solidFill>
              <a:srgbClr val="107C10">
                <a:lumMod val="75000"/>
              </a:srgbClr>
            </a:solidFill>
            <a:prstDash val="solid"/>
            <a:headEnd type="none" w="med" len="med"/>
            <a:tailEnd type="oval" w="med" len="med"/>
          </a:ln>
          <a:effectLst/>
        </p:spPr>
      </p:cxnSp>
      <p:sp>
        <p:nvSpPr>
          <p:cNvPr id="48" name="Rectangle 47"/>
          <p:cNvSpPr/>
          <p:nvPr/>
        </p:nvSpPr>
        <p:spPr>
          <a:xfrm>
            <a:off x="9010491" y="5216284"/>
            <a:ext cx="3264469" cy="835311"/>
          </a:xfrm>
          <a:prstGeom prst="rect">
            <a:avLst/>
          </a:prstGeom>
        </p:spPr>
        <p:txBody>
          <a:bodyPr wrap="square">
            <a:spAutoFit/>
          </a:bodyPr>
          <a:lstStyle/>
          <a:p>
            <a:pPr defTabSz="932597">
              <a:lnSpc>
                <a:spcPct val="90000"/>
              </a:lnSpc>
              <a:spcBef>
                <a:spcPts val="612"/>
              </a:spcBef>
              <a:spcAft>
                <a:spcPts val="306"/>
              </a:spcAft>
              <a:buClr>
                <a:srgbClr val="F15D22"/>
              </a:buClr>
              <a:defRPr/>
            </a:pPr>
            <a:r>
              <a:rPr lang="en-US" sz="1836" b="1" kern="0" dirty="0">
                <a:solidFill>
                  <a:srgbClr val="F15D22"/>
                </a:solidFill>
              </a:rPr>
              <a:t>DistributedR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Distributed computing framework</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Delivers cross-platform portability </a:t>
            </a:r>
          </a:p>
        </p:txBody>
      </p:sp>
      <p:cxnSp>
        <p:nvCxnSpPr>
          <p:cNvPr id="49" name="Straight Connector 48"/>
          <p:cNvCxnSpPr/>
          <p:nvPr/>
        </p:nvCxnSpPr>
        <p:spPr>
          <a:xfrm flipH="1" flipV="1">
            <a:off x="7494688" y="4202431"/>
            <a:ext cx="1525636" cy="1090761"/>
          </a:xfrm>
          <a:prstGeom prst="line">
            <a:avLst/>
          </a:prstGeom>
          <a:noFill/>
          <a:ln w="38100" cap="flat" cmpd="sng" algn="ctr">
            <a:solidFill>
              <a:srgbClr val="107C10">
                <a:lumMod val="75000"/>
              </a:srgbClr>
            </a:solidFill>
            <a:prstDash val="solid"/>
            <a:headEnd type="none" w="med" len="med"/>
            <a:tailEnd type="oval" w="med" len="med"/>
          </a:ln>
          <a:effectLst/>
        </p:spPr>
      </p:cxnSp>
      <p:sp>
        <p:nvSpPr>
          <p:cNvPr id="50" name="Oval 49"/>
          <p:cNvSpPr/>
          <p:nvPr/>
        </p:nvSpPr>
        <p:spPr>
          <a:xfrm>
            <a:off x="5616336" y="3473673"/>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
        <p:nvSpPr>
          <p:cNvPr id="51" name="Oval 50"/>
          <p:cNvSpPr/>
          <p:nvPr/>
        </p:nvSpPr>
        <p:spPr>
          <a:xfrm>
            <a:off x="7575934" y="2946281"/>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
        <p:nvSpPr>
          <p:cNvPr id="52" name="Oval 51"/>
          <p:cNvSpPr/>
          <p:nvPr/>
        </p:nvSpPr>
        <p:spPr>
          <a:xfrm>
            <a:off x="7402855" y="4122393"/>
            <a:ext cx="164003" cy="158682"/>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cxnSp>
        <p:nvCxnSpPr>
          <p:cNvPr id="53" name="Straight Connector 52"/>
          <p:cNvCxnSpPr/>
          <p:nvPr/>
        </p:nvCxnSpPr>
        <p:spPr>
          <a:xfrm>
            <a:off x="4543396" y="2427640"/>
            <a:ext cx="3223869" cy="1078"/>
          </a:xfrm>
          <a:prstGeom prst="line">
            <a:avLst/>
          </a:prstGeom>
          <a:noFill/>
          <a:ln w="28575" cap="flat" cmpd="sng" algn="ctr">
            <a:solidFill>
              <a:sysClr val="window" lastClr="FFFFFF"/>
            </a:solidFill>
            <a:prstDash val="solid"/>
          </a:ln>
          <a:effectLst/>
        </p:spPr>
      </p:cxnSp>
      <p:sp>
        <p:nvSpPr>
          <p:cNvPr id="54" name="Rectangle 53"/>
          <p:cNvSpPr/>
          <p:nvPr/>
        </p:nvSpPr>
        <p:spPr>
          <a:xfrm>
            <a:off x="299009" y="1868134"/>
            <a:ext cx="3741854" cy="2400121"/>
          </a:xfrm>
          <a:prstGeom prst="rect">
            <a:avLst/>
          </a:prstGeom>
        </p:spPr>
        <p:txBody>
          <a:bodyPr wrap="square">
            <a:spAutoFit/>
          </a:bodyPr>
          <a:lstStyle/>
          <a:p>
            <a:pPr defTabSz="932418">
              <a:lnSpc>
                <a:spcPct val="90000"/>
              </a:lnSpc>
              <a:spcBef>
                <a:spcPts val="612"/>
              </a:spcBef>
              <a:spcAft>
                <a:spcPts val="306"/>
              </a:spcAft>
              <a:buClr>
                <a:srgbClr val="F15D22"/>
              </a:buClr>
              <a:defRPr/>
            </a:pPr>
            <a:r>
              <a:rPr lang="en-US" sz="1836" b="1" kern="0" dirty="0">
                <a:solidFill>
                  <a:srgbClr val="505050"/>
                </a:solidFill>
              </a:rPr>
              <a:t>R+CRAN</a:t>
            </a:r>
          </a:p>
          <a:p>
            <a:pPr marL="116552" lvl="1" indent="-116552" defTabSz="932418">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Open source R interpreter</a:t>
            </a:r>
          </a:p>
          <a:p>
            <a:pPr marL="307698" lvl="2" indent="-116552" defTabSz="932418">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R 3.2.2</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Freely-available huge range of R algorithms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Algorithms callable by MSR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Embeddable in R scripts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100% Compatible with existing R scripts, functions and packages</a:t>
            </a:r>
          </a:p>
          <a:p>
            <a:pPr marL="0" lvl="1" defTabSz="932418">
              <a:lnSpc>
                <a:spcPct val="90000"/>
              </a:lnSpc>
              <a:spcAft>
                <a:spcPts val="306"/>
              </a:spcAft>
              <a:buClr>
                <a:srgbClr val="515254"/>
              </a:buClr>
              <a:buSzPct val="100000"/>
              <a:defRPr/>
            </a:pPr>
            <a:endParaRPr lang="en-US" sz="1122" kern="0" dirty="0">
              <a:solidFill>
                <a:srgbClr val="505050"/>
              </a:solidFill>
            </a:endParaRPr>
          </a:p>
        </p:txBody>
      </p:sp>
      <p:sp>
        <p:nvSpPr>
          <p:cNvPr id="55" name="Rectangle 54"/>
          <p:cNvSpPr/>
          <p:nvPr/>
        </p:nvSpPr>
        <p:spPr>
          <a:xfrm>
            <a:off x="324015" y="4801613"/>
            <a:ext cx="2651714" cy="1681282"/>
          </a:xfrm>
          <a:prstGeom prst="rect">
            <a:avLst/>
          </a:prstGeom>
        </p:spPr>
        <p:txBody>
          <a:bodyPr wrap="square">
            <a:spAutoFit/>
          </a:bodyPr>
          <a:lstStyle/>
          <a:p>
            <a:pPr defTabSz="932418">
              <a:lnSpc>
                <a:spcPct val="90000"/>
              </a:lnSpc>
              <a:spcBef>
                <a:spcPts val="612"/>
              </a:spcBef>
              <a:spcAft>
                <a:spcPts val="306"/>
              </a:spcAft>
              <a:buClr>
                <a:srgbClr val="F15D22"/>
              </a:buClr>
              <a:defRPr/>
            </a:pPr>
            <a:r>
              <a:rPr lang="en-US" sz="1836" b="1" kern="0" dirty="0">
                <a:solidFill>
                  <a:srgbClr val="F15D22"/>
                </a:solidFill>
              </a:rPr>
              <a:t>MRO</a:t>
            </a:r>
          </a:p>
          <a:p>
            <a:pPr marL="116552" lvl="1" indent="-116552" defTabSz="932418">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Performance enhanced R interpreter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Based on open source 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Adds high-performance math library to speed up linear algebra functions </a:t>
            </a:r>
          </a:p>
        </p:txBody>
      </p:sp>
      <p:sp>
        <p:nvSpPr>
          <p:cNvPr id="56" name="Rectangle 55"/>
          <p:cNvSpPr/>
          <p:nvPr/>
        </p:nvSpPr>
        <p:spPr bwMode="auto">
          <a:xfrm>
            <a:off x="1212094" y="178996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4576137" y="2497157"/>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848731" y="3989684"/>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5064526" y="3696648"/>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Elbow Connector 59"/>
          <p:cNvCxnSpPr>
            <a:stCxn id="56" idx="3"/>
            <a:endCxn id="57" idx="1"/>
          </p:cNvCxnSpPr>
          <p:nvPr/>
        </p:nvCxnSpPr>
        <p:spPr>
          <a:xfrm>
            <a:off x="1743465" y="2032208"/>
            <a:ext cx="2832672" cy="707192"/>
          </a:xfrm>
          <a:prstGeom prst="bentConnector3">
            <a:avLst>
              <a:gd name="adj1" fmla="val 50000"/>
            </a:avLst>
          </a:prstGeom>
          <a:noFill/>
          <a:ln w="38100" cap="flat" cmpd="sng" algn="ctr">
            <a:solidFill>
              <a:srgbClr val="107C10">
                <a:lumMod val="75000"/>
              </a:srgbClr>
            </a:solidFill>
            <a:prstDash val="solid"/>
          </a:ln>
          <a:effectLst/>
        </p:spPr>
      </p:cxnSp>
      <p:cxnSp>
        <p:nvCxnSpPr>
          <p:cNvPr id="61" name="Elbow Connector 60"/>
          <p:cNvCxnSpPr/>
          <p:nvPr/>
        </p:nvCxnSpPr>
        <p:spPr>
          <a:xfrm flipV="1">
            <a:off x="1279118" y="3961030"/>
            <a:ext cx="3274738" cy="1052790"/>
          </a:xfrm>
          <a:prstGeom prst="bentConnector3">
            <a:avLst>
              <a:gd name="adj1" fmla="val 50000"/>
            </a:avLst>
          </a:prstGeom>
          <a:noFill/>
          <a:ln w="38100" cap="flat" cmpd="sng" algn="ctr">
            <a:solidFill>
              <a:srgbClr val="107C10">
                <a:lumMod val="75000"/>
              </a:srgbClr>
            </a:solidFill>
            <a:prstDash val="solid"/>
          </a:ln>
          <a:effectLst/>
        </p:spPr>
      </p:cxnSp>
      <p:sp>
        <p:nvSpPr>
          <p:cNvPr id="62" name="Oval 61"/>
          <p:cNvSpPr/>
          <p:nvPr/>
        </p:nvSpPr>
        <p:spPr>
          <a:xfrm>
            <a:off x="4519353" y="2676580"/>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
        <p:nvSpPr>
          <p:cNvPr id="63" name="Oval 62"/>
          <p:cNvSpPr/>
          <p:nvPr/>
        </p:nvSpPr>
        <p:spPr>
          <a:xfrm>
            <a:off x="4504524" y="3880390"/>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Tree>
    <p:extLst>
      <p:ext uri="{BB962C8B-B14F-4D97-AF65-F5344CB8AC3E}">
        <p14:creationId xmlns:p14="http://schemas.microsoft.com/office/powerpoint/2010/main" val="769279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0071" y="180079"/>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MRO, MRS Comparison</a:t>
            </a:r>
          </a:p>
        </p:txBody>
      </p:sp>
      <p:graphicFrame>
        <p:nvGraphicFramePr>
          <p:cNvPr id="10" name="Table 9"/>
          <p:cNvGraphicFramePr>
            <a:graphicFrameLocks noGrp="1"/>
          </p:cNvGraphicFramePr>
          <p:nvPr>
            <p:extLst>
              <p:ext uri="{D42A27DB-BD31-4B8C-83A1-F6EECF244321}">
                <p14:modId xmlns:p14="http://schemas.microsoft.com/office/powerpoint/2010/main" val="2769219481"/>
              </p:ext>
            </p:extLst>
          </p:nvPr>
        </p:nvGraphicFramePr>
        <p:xfrm>
          <a:off x="348793" y="1877718"/>
          <a:ext cx="11717469" cy="4805885"/>
        </p:xfrm>
        <a:graphic>
          <a:graphicData uri="http://schemas.openxmlformats.org/drawingml/2006/table">
            <a:tbl>
              <a:tblPr firstRow="1" bandRow="1">
                <a:tableStyleId>{2D5ABB26-0587-4C30-8999-92F81FD0307C}</a:tableStyleId>
              </a:tblPr>
              <a:tblGrid>
                <a:gridCol w="1885360">
                  <a:extLst>
                    <a:ext uri="{9D8B030D-6E8A-4147-A177-3AD203B41FA5}">
                      <a16:colId xmlns:a16="http://schemas.microsoft.com/office/drawing/2014/main" val="20000"/>
                    </a:ext>
                  </a:extLst>
                </a:gridCol>
                <a:gridCol w="2488676">
                  <a:extLst>
                    <a:ext uri="{9D8B030D-6E8A-4147-A177-3AD203B41FA5}">
                      <a16:colId xmlns:a16="http://schemas.microsoft.com/office/drawing/2014/main" val="20001"/>
                    </a:ext>
                  </a:extLst>
                </a:gridCol>
                <a:gridCol w="2667785">
                  <a:extLst>
                    <a:ext uri="{9D8B030D-6E8A-4147-A177-3AD203B41FA5}">
                      <a16:colId xmlns:a16="http://schemas.microsoft.com/office/drawing/2014/main" val="20002"/>
                    </a:ext>
                  </a:extLst>
                </a:gridCol>
                <a:gridCol w="4675648">
                  <a:extLst>
                    <a:ext uri="{9D8B030D-6E8A-4147-A177-3AD203B41FA5}">
                      <a16:colId xmlns:a16="http://schemas.microsoft.com/office/drawing/2014/main" val="20003"/>
                    </a:ext>
                  </a:extLst>
                </a:gridCol>
              </a:tblGrid>
              <a:tr h="804684">
                <a:tc>
                  <a:txBody>
                    <a:bodyPr/>
                    <a:lstStyle/>
                    <a:p>
                      <a:r>
                        <a:rPr lang="en-US" sz="2400" b="1" dirty="0" err="1"/>
                        <a:t>Datasize</a:t>
                      </a:r>
                      <a:endParaRPr lang="en-US" sz="2400" b="1" dirty="0"/>
                    </a:p>
                  </a:txBody>
                  <a:tcPr marL="93247" marR="93247" marT="46623" marB="46623">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tx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In-Memory</a:t>
                      </a:r>
                      <a:r>
                        <a:rPr lang="en-US" sz="2000" b="1" baseline="0" dirty="0">
                          <a:solidFill>
                            <a:schemeClr val="bg1"/>
                          </a:solidFill>
                        </a:rPr>
                        <a:t> or Disk Based</a:t>
                      </a:r>
                      <a:endParaRPr lang="en-US" sz="2000" b="1" dirty="0">
                        <a:solidFill>
                          <a:schemeClr val="bg1"/>
                        </a:solidFill>
                      </a:endParaRPr>
                    </a:p>
                  </a:txBody>
                  <a:tcPr marL="93247" marR="93247" marT="46623" marB="46623" anchor="ctr">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0"/>
                  </a:ext>
                </a:extLst>
              </a:tr>
              <a:tr h="865971">
                <a:tc>
                  <a:txBody>
                    <a:bodyPr/>
                    <a:lstStyle/>
                    <a:p>
                      <a:r>
                        <a:rPr lang="en-US" sz="2400" b="1" dirty="0"/>
                        <a:t>Speed of Analysis</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Single</a:t>
                      </a:r>
                      <a:r>
                        <a:rPr lang="en-US" sz="2000" baseline="0" dirty="0">
                          <a:solidFill>
                            <a:schemeClr val="bg1"/>
                          </a:solidFill>
                        </a:rPr>
                        <a:t> 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baseline="0" dirty="0">
                          <a:solidFill>
                            <a:schemeClr val="tx1"/>
                          </a:solidFill>
                        </a:rPr>
                        <a:t>Multi-threaded</a:t>
                      </a:r>
                      <a:endParaRPr lang="en-US" sz="2000" dirty="0">
                        <a:solidFill>
                          <a:schemeClr val="tx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Multi-threaded</a:t>
                      </a:r>
                      <a:r>
                        <a:rPr lang="en-US" sz="2000" b="1" baseline="0" dirty="0">
                          <a:solidFill>
                            <a:schemeClr val="bg1"/>
                          </a:solidFill>
                        </a:rPr>
                        <a:t>, </a:t>
                      </a:r>
                      <a:r>
                        <a:rPr lang="en-US" sz="2000" b="1" dirty="0">
                          <a:solidFill>
                            <a:schemeClr val="bg1"/>
                          </a:solidFill>
                        </a:rPr>
                        <a:t>parallel processing 1:N</a:t>
                      </a:r>
                      <a:r>
                        <a:rPr lang="en-US" sz="2000" b="1" baseline="0" dirty="0">
                          <a:solidFill>
                            <a:schemeClr val="bg1"/>
                          </a:solidFill>
                        </a:rPr>
                        <a:t> servers</a:t>
                      </a:r>
                      <a:endParaRPr lang="en-US" sz="2000" b="1"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1"/>
                  </a:ext>
                </a:extLst>
              </a:tr>
              <a:tr h="899353">
                <a:tc>
                  <a:txBody>
                    <a:bodyPr/>
                    <a:lstStyle/>
                    <a:p>
                      <a:r>
                        <a:rPr lang="en-US" sz="2400" b="1" dirty="0"/>
                        <a:t>Support</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tx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Community + Commercial</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2"/>
                  </a:ext>
                </a:extLst>
              </a:tr>
              <a:tr h="1336524">
                <a:tc>
                  <a:txBody>
                    <a:bodyPr/>
                    <a:lstStyle/>
                    <a:p>
                      <a:r>
                        <a:rPr lang="en-US" sz="2400" b="1" dirty="0"/>
                        <a:t>Analytic</a:t>
                      </a:r>
                      <a:r>
                        <a:rPr lang="en-US" sz="2400" b="1" baseline="0" dirty="0"/>
                        <a:t> Breadth &amp; Depth</a:t>
                      </a:r>
                      <a:endParaRPr lang="en-US" sz="2400" b="1" dirty="0"/>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tx1"/>
                          </a:solidFill>
                        </a:rPr>
                        <a:t>7500+ innovative analytic</a:t>
                      </a:r>
                      <a:r>
                        <a:rPr lang="en-US" sz="2000" baseline="0" dirty="0">
                          <a:solidFill>
                            <a:schemeClr val="tx1"/>
                          </a:solidFill>
                        </a:rPr>
                        <a:t> packages</a:t>
                      </a:r>
                      <a:r>
                        <a:rPr lang="en-US" sz="2000" dirty="0">
                          <a:solidFill>
                            <a:schemeClr val="tx1"/>
                          </a:solidFill>
                        </a:rPr>
                        <a:t> </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noProof="1">
                          <a:solidFill>
                            <a:schemeClr val="bg1"/>
                          </a:solidFill>
                          <a:latin typeface="+mn-lt"/>
                        </a:rPr>
                        <a:t>7500+</a:t>
                      </a:r>
                      <a:r>
                        <a:rPr lang="en-US" sz="2000" b="1" baseline="0" noProof="1">
                          <a:solidFill>
                            <a:schemeClr val="bg1"/>
                          </a:solidFill>
                          <a:latin typeface="+mn-lt"/>
                        </a:rPr>
                        <a:t> innovative packages + </a:t>
                      </a:r>
                      <a:r>
                        <a:rPr lang="en-US" sz="2000" b="1" noProof="1">
                          <a:solidFill>
                            <a:schemeClr val="bg1"/>
                          </a:solidFill>
                          <a:latin typeface="+mn-lt"/>
                        </a:rPr>
                        <a:t>commercial parallel high-speed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2000" b="1" dirty="0">
                        <a:solidFill>
                          <a:schemeClr val="bg1"/>
                        </a:solidFill>
                        <a:latin typeface="+mn-lt"/>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3"/>
                  </a:ext>
                </a:extLst>
              </a:tr>
              <a:tr h="899353">
                <a:tc>
                  <a:txBody>
                    <a:bodyPr/>
                    <a:lstStyle/>
                    <a:p>
                      <a:r>
                        <a:rPr lang="en-US" sz="2400" b="1" dirty="0"/>
                        <a:t>License</a:t>
                      </a:r>
                    </a:p>
                  </a:txBody>
                  <a:tcPr marL="93247" marR="93247" marT="46623" marB="46623">
                    <a:lnT w="12700" cap="flat" cmpd="sng" algn="ctr">
                      <a:solidFill>
                        <a:srgbClr val="0000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Open Source</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solidFill>
                      <a:srgbClr val="8597BE"/>
                    </a:solidFill>
                  </a:tcPr>
                </a:tc>
                <a:tc>
                  <a:txBody>
                    <a:bodyPr/>
                    <a:lstStyle/>
                    <a:p>
                      <a:r>
                        <a:rPr lang="en-US" sz="2000" dirty="0">
                          <a:solidFill>
                            <a:schemeClr val="tx1"/>
                          </a:solidFill>
                        </a:rPr>
                        <a:t>Open Source</a:t>
                      </a:r>
                    </a:p>
                  </a:txBody>
                  <a:tcPr marL="93247" marR="93247" marT="46623" marB="46623" anchor="ctr">
                    <a:lnT w="12700" cap="flat" cmpd="sng" algn="ctr">
                      <a:solidFill>
                        <a:srgbClr val="000000"/>
                      </a:solidFill>
                      <a:prstDash val="solid"/>
                      <a:round/>
                      <a:headEnd type="none" w="med" len="med"/>
                      <a:tailEnd type="none" w="med" len="med"/>
                    </a:lnT>
                    <a:solidFill>
                      <a:schemeClr val="bg2">
                        <a:lumMod val="90000"/>
                      </a:schemeClr>
                    </a:solidFill>
                  </a:tcPr>
                </a:tc>
                <a:tc>
                  <a:txBody>
                    <a:bodyPr/>
                    <a:lstStyle/>
                    <a:p>
                      <a:r>
                        <a:rPr lang="en-US" sz="2000" b="1" dirty="0">
                          <a:solidFill>
                            <a:schemeClr val="bg1"/>
                          </a:solidFill>
                        </a:rPr>
                        <a:t>Commercial license.</a:t>
                      </a:r>
                    </a:p>
                    <a:p>
                      <a:r>
                        <a:rPr lang="en-US" sz="2000" b="1" dirty="0">
                          <a:solidFill>
                            <a:schemeClr val="bg1"/>
                          </a:solidFill>
                        </a:rPr>
                        <a:t>Supported release with indemnity</a:t>
                      </a:r>
                    </a:p>
                  </a:txBody>
                  <a:tcPr marL="93247" marR="93247" marT="46623" marB="46623" anchor="ctr">
                    <a:lnT w="12700" cap="flat" cmpd="sng" algn="ctr">
                      <a:solidFill>
                        <a:srgbClr val="000000"/>
                      </a:solidFill>
                      <a:prstDash val="solid"/>
                      <a:round/>
                      <a:headEnd type="none" w="med" len="med"/>
                      <a:tailEnd type="none" w="med" len="med"/>
                    </a:lnT>
                    <a:solidFill>
                      <a:srgbClr val="005AA1"/>
                    </a:solidFill>
                  </a:tcPr>
                </a:tc>
                <a:extLst>
                  <a:ext uri="{0D108BD9-81ED-4DB2-BD59-A6C34878D82A}">
                    <a16:rowId xmlns:a16="http://schemas.microsoft.com/office/drawing/2014/main" val="10004"/>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688" y="1119019"/>
            <a:ext cx="891243" cy="67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621871" y="1016400"/>
            <a:ext cx="1585656"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a:t>
            </a:r>
          </a:p>
          <a:p>
            <a:pPr>
              <a:lnSpc>
                <a:spcPct val="90000"/>
              </a:lnSpc>
              <a:spcAft>
                <a:spcPts val="600"/>
              </a:spcAft>
            </a:pPr>
            <a:r>
              <a:rPr lang="en-GB" sz="2040" b="1" dirty="0">
                <a:solidFill>
                  <a:schemeClr val="accent1"/>
                </a:solidFill>
              </a:rPr>
              <a:t>R Open</a:t>
            </a:r>
          </a:p>
        </p:txBody>
      </p:sp>
      <p:sp>
        <p:nvSpPr>
          <p:cNvPr id="13" name="TextBox 12"/>
          <p:cNvSpPr txBox="1"/>
          <p:nvPr/>
        </p:nvSpPr>
        <p:spPr>
          <a:xfrm>
            <a:off x="7453621" y="1012534"/>
            <a:ext cx="1659227"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 </a:t>
            </a:r>
          </a:p>
          <a:p>
            <a:pPr>
              <a:lnSpc>
                <a:spcPct val="90000"/>
              </a:lnSpc>
              <a:spcAft>
                <a:spcPts val="600"/>
              </a:spcAft>
            </a:pPr>
            <a:r>
              <a:rPr lang="en-GB" sz="2040" b="1" dirty="0">
                <a:solidFill>
                  <a:schemeClr val="accent1"/>
                </a:solidFill>
              </a:rPr>
              <a:t>R Server</a:t>
            </a:r>
          </a:p>
        </p:txBody>
      </p:sp>
    </p:spTree>
    <p:extLst>
      <p:ext uri="{BB962C8B-B14F-4D97-AF65-F5344CB8AC3E}">
        <p14:creationId xmlns:p14="http://schemas.microsoft.com/office/powerpoint/2010/main" val="2718038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MRS</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4"/>
                </a:solidFill>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4"/>
                </a:solidFill>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4"/>
                </a:solidFill>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9596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3813" y="1476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Parallel + “Big Data”</a:t>
            </a:r>
          </a:p>
        </p:txBody>
      </p:sp>
      <p:pic>
        <p:nvPicPr>
          <p:cNvPr id="64" name="Picture 63"/>
          <p:cNvPicPr>
            <a:picLocks noChangeAspect="1"/>
          </p:cNvPicPr>
          <p:nvPr/>
        </p:nvPicPr>
        <p:blipFill>
          <a:blip r:embed="rId3"/>
          <a:stretch>
            <a:fillRect/>
          </a:stretch>
        </p:blipFill>
        <p:spPr>
          <a:xfrm>
            <a:off x="6419964" y="2765620"/>
            <a:ext cx="3330286" cy="2305584"/>
          </a:xfrm>
          <a:prstGeom prst="rect">
            <a:avLst/>
          </a:prstGeom>
        </p:spPr>
      </p:pic>
      <p:pic>
        <p:nvPicPr>
          <p:cNvPr id="65" name="Picture 64"/>
          <p:cNvPicPr>
            <a:picLocks noChangeAspect="1"/>
          </p:cNvPicPr>
          <p:nvPr/>
        </p:nvPicPr>
        <p:blipFill>
          <a:blip r:embed="rId4"/>
          <a:stretch>
            <a:fillRect/>
          </a:stretch>
        </p:blipFill>
        <p:spPr>
          <a:xfrm>
            <a:off x="183813" y="1504341"/>
            <a:ext cx="6077636" cy="3272575"/>
          </a:xfrm>
          <a:prstGeom prst="rect">
            <a:avLst/>
          </a:prstGeom>
        </p:spPr>
      </p:pic>
      <p:sp>
        <p:nvSpPr>
          <p:cNvPr id="66" name="Bent-Up Arrow 65"/>
          <p:cNvSpPr/>
          <p:nvPr/>
        </p:nvSpPr>
        <p:spPr>
          <a:xfrm rot="10800000" flipH="1">
            <a:off x="6580801" y="1864083"/>
            <a:ext cx="794056" cy="699354"/>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7" name="Bent-Up Arrow 66"/>
          <p:cNvSpPr/>
          <p:nvPr/>
        </p:nvSpPr>
        <p:spPr>
          <a:xfrm rot="16200000" flipH="1" flipV="1">
            <a:off x="8316585" y="5210221"/>
            <a:ext cx="617432" cy="656018"/>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8" name="TextBox 67"/>
          <p:cNvSpPr txBox="1"/>
          <p:nvPr/>
        </p:nvSpPr>
        <p:spPr>
          <a:xfrm>
            <a:off x="361780" y="4986480"/>
            <a:ext cx="5978926" cy="847147"/>
          </a:xfrm>
          <a:prstGeom prst="rect">
            <a:avLst/>
          </a:prstGeom>
          <a:noFill/>
        </p:spPr>
        <p:txBody>
          <a:bodyPr wrap="square" rtlCol="0">
            <a:spAutoFit/>
          </a:bodyPr>
          <a:lstStyle/>
          <a:p>
            <a:pPr defTabSz="932597">
              <a:defRPr/>
            </a:pPr>
            <a:r>
              <a:rPr lang="en-GB" sz="1599" kern="0" dirty="0">
                <a:solidFill>
                  <a:srgbClr val="FF0000"/>
                </a:solidFill>
              </a:rPr>
              <a:t>Stream data in to RAM in blocks</a:t>
            </a:r>
            <a:r>
              <a:rPr lang="en-GB" sz="1599" kern="0" dirty="0">
                <a:solidFill>
                  <a:srgbClr val="505050"/>
                </a:solidFill>
              </a:rPr>
              <a:t>.  “Big Data” can be any data size. Handle Megabytes to Gigabytes to Terabytes… </a:t>
            </a:r>
          </a:p>
          <a:p>
            <a:pPr defTabSz="932597">
              <a:defRPr/>
            </a:pPr>
            <a:endParaRPr lang="en-GB" sz="1599" kern="0" dirty="0">
              <a:solidFill>
                <a:srgbClr val="505050"/>
              </a:solidFill>
            </a:endParaRPr>
          </a:p>
        </p:txBody>
      </p:sp>
      <p:sp>
        <p:nvSpPr>
          <p:cNvPr id="69" name="TextBox 68"/>
          <p:cNvSpPr txBox="1"/>
          <p:nvPr/>
        </p:nvSpPr>
        <p:spPr>
          <a:xfrm>
            <a:off x="7554604" y="1781894"/>
            <a:ext cx="2797413" cy="830612"/>
          </a:xfrm>
          <a:prstGeom prst="rect">
            <a:avLst/>
          </a:prstGeom>
          <a:noFill/>
        </p:spPr>
        <p:txBody>
          <a:bodyPr wrap="square" rtlCol="0">
            <a:spAutoFit/>
          </a:bodyPr>
          <a:lstStyle/>
          <a:p>
            <a:pPr defTabSz="932597">
              <a:defRPr/>
            </a:pPr>
            <a:r>
              <a:rPr lang="en-GB" sz="1599" kern="0" dirty="0" err="1">
                <a:solidFill>
                  <a:srgbClr val="505050"/>
                </a:solidFill>
              </a:rPr>
              <a:t>ScaleR</a:t>
            </a:r>
            <a:r>
              <a:rPr lang="en-GB" sz="1599" kern="0" dirty="0">
                <a:solidFill>
                  <a:srgbClr val="505050"/>
                </a:solidFill>
              </a:rPr>
              <a:t> algorithms work inside multiple cores / nodes </a:t>
            </a:r>
            <a:r>
              <a:rPr lang="en-GB" sz="1599" kern="0" dirty="0">
                <a:solidFill>
                  <a:srgbClr val="FF0000"/>
                </a:solidFill>
              </a:rPr>
              <a:t>in parallel </a:t>
            </a:r>
            <a:r>
              <a:rPr lang="en-GB" sz="1599" kern="0" dirty="0">
                <a:solidFill>
                  <a:srgbClr val="505050"/>
                </a:solidFill>
              </a:rPr>
              <a:t>at high speed </a:t>
            </a:r>
          </a:p>
        </p:txBody>
      </p:sp>
      <p:sp>
        <p:nvSpPr>
          <p:cNvPr id="70" name="TextBox 69"/>
          <p:cNvSpPr txBox="1"/>
          <p:nvPr/>
        </p:nvSpPr>
        <p:spPr>
          <a:xfrm>
            <a:off x="9210536" y="5190191"/>
            <a:ext cx="2952825" cy="1098139"/>
          </a:xfrm>
          <a:prstGeom prst="rect">
            <a:avLst/>
          </a:prstGeom>
          <a:noFill/>
        </p:spPr>
        <p:txBody>
          <a:bodyPr wrap="square" rtlCol="0">
            <a:spAutoFit/>
          </a:bodyPr>
          <a:lstStyle/>
          <a:p>
            <a:pPr defTabSz="932597">
              <a:defRPr/>
            </a:pPr>
            <a:r>
              <a:rPr lang="en-GB" sz="1599" kern="0" dirty="0">
                <a:solidFill>
                  <a:srgbClr val="505050"/>
                </a:solidFill>
              </a:rPr>
              <a:t>Interim results are collected and combined analytically to produce the output on the entire data set</a:t>
            </a:r>
          </a:p>
        </p:txBody>
      </p:sp>
      <p:sp>
        <p:nvSpPr>
          <p:cNvPr id="71" name="Rectangle 70"/>
          <p:cNvSpPr/>
          <p:nvPr/>
        </p:nvSpPr>
        <p:spPr>
          <a:xfrm>
            <a:off x="361780" y="5682564"/>
            <a:ext cx="5978926" cy="596155"/>
          </a:xfrm>
          <a:prstGeom prst="rect">
            <a:avLst/>
          </a:prstGeom>
        </p:spPr>
        <p:txBody>
          <a:bodyPr wrap="square">
            <a:spAutoFit/>
          </a:bodyPr>
          <a:lstStyle/>
          <a:p>
            <a:pPr defTabSz="932597">
              <a:defRPr/>
            </a:pPr>
            <a:r>
              <a:rPr lang="en-GB" sz="1599" kern="0" dirty="0">
                <a:solidFill>
                  <a:srgbClr val="FF0000"/>
                </a:solidFill>
              </a:rPr>
              <a:t>XDF file format </a:t>
            </a:r>
            <a:r>
              <a:rPr lang="en-GB" sz="1599" kern="0" dirty="0">
                <a:solidFill>
                  <a:srgbClr val="505050"/>
                </a:solidFill>
              </a:rPr>
              <a:t>is optimised to work with the ScaleR library and significantly speeds up iterative algorithm processing.  </a:t>
            </a:r>
          </a:p>
        </p:txBody>
      </p:sp>
    </p:spTree>
    <p:extLst>
      <p:ext uri="{BB962C8B-B14F-4D97-AF65-F5344CB8AC3E}">
        <p14:creationId xmlns:p14="http://schemas.microsoft.com/office/powerpoint/2010/main" val="3352387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3" y="21930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800"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65663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4" y="14265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Performance comparison</a:t>
            </a:r>
          </a:p>
        </p:txBody>
      </p:sp>
      <p:pic>
        <p:nvPicPr>
          <p:cNvPr id="4" name="Picture 2"/>
          <p:cNvPicPr>
            <a:picLocks noChangeAspect="1" noChangeArrowheads="1"/>
          </p:cNvPicPr>
          <p:nvPr/>
        </p:nvPicPr>
        <p:blipFill>
          <a:blip r:embed="rId3" cstate="print"/>
          <a:srcRect/>
          <a:stretch>
            <a:fillRect/>
          </a:stretch>
        </p:blipFill>
        <p:spPr bwMode="auto">
          <a:xfrm>
            <a:off x="-17992" y="2452118"/>
            <a:ext cx="7103242" cy="3998286"/>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6992711" y="2782483"/>
            <a:ext cx="5442882" cy="3085232"/>
          </a:xfrm>
          <a:prstGeom prst="rect">
            <a:avLst/>
          </a:prstGeom>
        </p:spPr>
      </p:pic>
      <p:sp>
        <p:nvSpPr>
          <p:cNvPr id="6" name="Text Placeholder 2"/>
          <p:cNvSpPr txBox="1">
            <a:spLocks/>
          </p:cNvSpPr>
          <p:nvPr/>
        </p:nvSpPr>
        <p:spPr>
          <a:xfrm>
            <a:off x="749643" y="1390459"/>
            <a:ext cx="11157320" cy="10616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a:solidFill>
                  <a:srgbClr val="505050"/>
                </a:solidFill>
                <a:latin typeface="Segoe UI"/>
              </a:rPr>
              <a:t>Microsoft R Server has no data size limits in relation to size of available RAM.  When open source R operates on data sets that exceed RAM it will fail.  In contrast Microsoft R Server scales linearly well beyond RAM limits and parallel algorithms are much faster. </a:t>
            </a:r>
          </a:p>
        </p:txBody>
      </p:sp>
      <p:sp>
        <p:nvSpPr>
          <p:cNvPr id="7" name="Content Placeholder 5"/>
          <p:cNvSpPr txBox="1">
            <a:spLocks/>
          </p:cNvSpPr>
          <p:nvPr/>
        </p:nvSpPr>
        <p:spPr>
          <a:xfrm>
            <a:off x="7085250" y="5867716"/>
            <a:ext cx="5257805" cy="465595"/>
          </a:xfrm>
          <a:prstGeom prst="rect">
            <a:avLst/>
          </a:prstGeom>
        </p:spPr>
        <p:txBody>
          <a:bodyPr/>
          <a:lstStyle>
            <a:lvl1pPr marL="169859" indent="-169859" algn="l" defTabSz="914378" rtl="0" eaLnBrk="1" latinLnBrk="0" hangingPunct="1">
              <a:lnSpc>
                <a:spcPct val="100000"/>
              </a:lnSpc>
              <a:spcBef>
                <a:spcPts val="0"/>
              </a:spcBef>
              <a:spcAft>
                <a:spcPts val="200"/>
              </a:spcAft>
              <a:buClr>
                <a:schemeClr val="accent1"/>
              </a:buClr>
              <a:buFont typeface="Wingdings" panose="05000000000000000000" pitchFamily="2" charset="2"/>
              <a:buChar char="§"/>
              <a:defRPr lang="en-US" sz="1700" kern="1200" dirty="0" smtClean="0">
                <a:solidFill>
                  <a:schemeClr val="tx2"/>
                </a:solidFill>
                <a:latin typeface="+mn-lt"/>
                <a:ea typeface="+mn-ea"/>
                <a:cs typeface="+mn-cs"/>
              </a:defRPr>
            </a:lvl1pPr>
            <a:lvl2pPr marL="578344" indent="-285743" algn="l" defTabSz="914378" rtl="0" eaLnBrk="1" latinLnBrk="0" hangingPunct="1">
              <a:lnSpc>
                <a:spcPct val="100000"/>
              </a:lnSpc>
              <a:spcBef>
                <a:spcPct val="20000"/>
              </a:spcBef>
              <a:spcAft>
                <a:spcPts val="200"/>
              </a:spcAft>
              <a:buFont typeface="Arial" panose="020B0604020202020204" pitchFamily="34" charset="0"/>
              <a:buChar char="–"/>
              <a:defRPr lang="en-US" sz="1700" kern="1200" dirty="0" smtClean="0">
                <a:solidFill>
                  <a:schemeClr val="tx2"/>
                </a:solidFill>
                <a:latin typeface="+mn-lt"/>
                <a:ea typeface="+mn-ea"/>
                <a:cs typeface="+mn-cs"/>
              </a:defRPr>
            </a:lvl2pPr>
            <a:lvl3pPr marL="578344" indent="-285743" algn="l" defTabSz="914378" rtl="0" eaLnBrk="1" latinLnBrk="0" hangingPunct="1">
              <a:lnSpc>
                <a:spcPct val="100000"/>
              </a:lnSpc>
              <a:spcBef>
                <a:spcPts val="0"/>
              </a:spcBef>
              <a:spcAft>
                <a:spcPts val="200"/>
              </a:spcAft>
              <a:buFont typeface="Wingdings" panose="05000000000000000000" pitchFamily="2" charset="2"/>
              <a:buChar char="q"/>
              <a:defRPr lang="en-US" sz="1500" kern="1200" dirty="0" smtClean="0">
                <a:solidFill>
                  <a:schemeClr val="tx2"/>
                </a:solidFill>
                <a:latin typeface="+mn-lt"/>
                <a:ea typeface="+mn-ea"/>
                <a:cs typeface="+mn-cs"/>
              </a:defRPr>
            </a:lvl3pPr>
            <a:lvl4pPr marL="857228" indent="-207958" algn="l" defTabSz="914378" rtl="0" eaLnBrk="1" latinLnBrk="0" hangingPunct="1">
              <a:lnSpc>
                <a:spcPct val="100000"/>
              </a:lnSpc>
              <a:spcBef>
                <a:spcPts val="0"/>
              </a:spcBef>
              <a:spcAft>
                <a:spcPts val="200"/>
              </a:spcAft>
              <a:buFont typeface="Arial" panose="020B0604020202020204" pitchFamily="34" charset="0"/>
              <a:buChar char="–"/>
              <a:tabLst/>
              <a:defRPr lang="en-US" sz="1500" kern="1200" dirty="0" smtClean="0">
                <a:solidFill>
                  <a:schemeClr val="tx2"/>
                </a:solidFill>
                <a:latin typeface="+mn-lt"/>
                <a:ea typeface="+mn-ea"/>
                <a:cs typeface="+mn-cs"/>
              </a:defRPr>
            </a:lvl4pPr>
            <a:lvl5pPr marL="1027088" indent="-112710" algn="l" defTabSz="914378" rtl="0" eaLnBrk="1" latinLnBrk="0" hangingPunct="1">
              <a:lnSpc>
                <a:spcPct val="100000"/>
              </a:lnSpc>
              <a:spcBef>
                <a:spcPct val="20000"/>
              </a:spcBef>
              <a:spcAft>
                <a:spcPts val="200"/>
              </a:spcAft>
              <a:buFont typeface="Arial" panose="020B0604020202020204" pitchFamily="34" charset="0"/>
              <a:buChar char="̶"/>
              <a:defRPr lang="en-US" sz="1300" kern="1200" dirty="0">
                <a:solidFill>
                  <a:schemeClr val="tx2"/>
                </a:solidFill>
                <a:latin typeface="+mn-lt"/>
                <a:ea typeface="+mn-ea"/>
                <a:cs typeface="+mn-cs"/>
              </a:defRPr>
            </a:lvl5pPr>
            <a:lvl6pPr marL="1201708" indent="-117472" algn="l" defTabSz="914378"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3239" indent="-173239" defTabSz="932574">
              <a:spcAft>
                <a:spcPts val="204"/>
              </a:spcAft>
              <a:buClr>
                <a:srgbClr val="FF6600"/>
              </a:buClr>
              <a:defRPr/>
            </a:pPr>
            <a:r>
              <a:rPr lang="en-GB" sz="1199" dirty="0">
                <a:solidFill>
                  <a:schemeClr val="tx1"/>
                </a:solidFill>
                <a:latin typeface="Segoe UI"/>
              </a:rPr>
              <a:t>US flight data for 20 years </a:t>
            </a:r>
          </a:p>
          <a:p>
            <a:pPr marL="173239" indent="-173239" defTabSz="932574">
              <a:spcAft>
                <a:spcPts val="204"/>
              </a:spcAft>
              <a:buClr>
                <a:srgbClr val="FF6600"/>
              </a:buClr>
              <a:defRPr/>
            </a:pPr>
            <a:r>
              <a:rPr lang="en-GB" sz="1199" dirty="0">
                <a:solidFill>
                  <a:schemeClr val="tx1"/>
                </a:solidFill>
                <a:latin typeface="Segoe UI"/>
              </a:rPr>
              <a:t>Linear Regression on Arrival Delay</a:t>
            </a:r>
          </a:p>
          <a:p>
            <a:pPr marL="173239" indent="-173239" defTabSz="932574">
              <a:spcAft>
                <a:spcPts val="204"/>
              </a:spcAft>
              <a:buClr>
                <a:srgbClr val="FF6600"/>
              </a:buClr>
              <a:defRPr/>
            </a:pPr>
            <a:r>
              <a:rPr lang="en-GB" sz="1199" dirty="0">
                <a:solidFill>
                  <a:schemeClr val="tx1"/>
                </a:solidFill>
                <a:latin typeface="Segoe UI"/>
              </a:rPr>
              <a:t>Run on 4 core laptop, 16GB RAM and 500GB SSD</a:t>
            </a:r>
          </a:p>
          <a:p>
            <a:pPr marL="173239" indent="-173239" defTabSz="932574">
              <a:spcAft>
                <a:spcPts val="204"/>
              </a:spcAft>
              <a:buClr>
                <a:srgbClr val="FF6600"/>
              </a:buClr>
              <a:defRPr/>
            </a:pPr>
            <a:endParaRPr lang="en-GB" sz="1199" dirty="0">
              <a:solidFill>
                <a:schemeClr val="tx1"/>
              </a:solidFill>
              <a:latin typeface="Segoe UI"/>
            </a:endParaRPr>
          </a:p>
          <a:p>
            <a:pPr marL="0" indent="0" defTabSz="932574">
              <a:spcAft>
                <a:spcPts val="204"/>
              </a:spcAft>
              <a:buClr>
                <a:srgbClr val="FF6600"/>
              </a:buClr>
              <a:buNone/>
              <a:defRPr/>
            </a:pPr>
            <a:endParaRPr lang="en-GB" sz="1199" dirty="0">
              <a:solidFill>
                <a:schemeClr val="tx1"/>
              </a:solidFill>
              <a:latin typeface="Segoe UI"/>
            </a:endParaRPr>
          </a:p>
        </p:txBody>
      </p:sp>
    </p:spTree>
    <p:extLst>
      <p:ext uri="{BB962C8B-B14F-4D97-AF65-F5344CB8AC3E}">
        <p14:creationId xmlns:p14="http://schemas.microsoft.com/office/powerpoint/2010/main" val="30414324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err="1"/>
              <a:t>DeployR</a:t>
            </a:r>
            <a:endParaRPr lang="en-US" sz="5400" dirty="0"/>
          </a:p>
        </p:txBody>
      </p:sp>
      <p:pic>
        <p:nvPicPr>
          <p:cNvPr id="6" name="Picture 5"/>
          <p:cNvPicPr>
            <a:picLocks noChangeAspect="1"/>
          </p:cNvPicPr>
          <p:nvPr/>
        </p:nvPicPr>
        <p:blipFill>
          <a:blip r:embed="rId3"/>
          <a:stretch>
            <a:fillRect/>
          </a:stretch>
        </p:blipFill>
        <p:spPr>
          <a:xfrm>
            <a:off x="4052394" y="171450"/>
            <a:ext cx="8189807" cy="5552238"/>
          </a:xfrm>
          <a:prstGeom prst="rect">
            <a:avLst/>
          </a:prstGeom>
        </p:spPr>
      </p:pic>
      <p:pic>
        <p:nvPicPr>
          <p:cNvPr id="5" name="Picture 4"/>
          <p:cNvPicPr>
            <a:picLocks noChangeAspect="1"/>
          </p:cNvPicPr>
          <p:nvPr/>
        </p:nvPicPr>
        <p:blipFill>
          <a:blip r:embed="rId4"/>
          <a:stretch>
            <a:fillRect/>
          </a:stretch>
        </p:blipFill>
        <p:spPr>
          <a:xfrm>
            <a:off x="1275790" y="1089025"/>
            <a:ext cx="9337208" cy="5690795"/>
          </a:xfrm>
          <a:prstGeom prst="rect">
            <a:avLst/>
          </a:prstGeom>
        </p:spPr>
      </p:pic>
    </p:spTree>
    <p:extLst>
      <p:ext uri="{BB962C8B-B14F-4D97-AF65-F5344CB8AC3E}">
        <p14:creationId xmlns:p14="http://schemas.microsoft.com/office/powerpoint/2010/main" val="3530358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R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228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CC00"/>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0" y="114300"/>
            <a:ext cx="10972800" cy="1023938"/>
          </a:xfrm>
        </p:spPr>
        <p:txBody>
          <a:bodyPr/>
          <a:lstStyle/>
          <a:p>
            <a:pPr marL="0" indent="0">
              <a:buNone/>
            </a:pPr>
            <a:r>
              <a:rPr lang="en-US" sz="4800" dirty="0"/>
              <a:t>R in 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4849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929891"/>
            <a:ext cx="7787812" cy="62427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R Language and where it is used</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Microsoft R Platform and its capabilities</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Set up and use the server and various client tools for a R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Know how to operationalize a SQL Server R Services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Use the Microsoft R capabilities in a solution</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endParaRPr kumimoji="0" lang="en-US" sz="3200" b="0" i="0" u="none" strike="noStrike" kern="1200" cap="none" spc="0" normalizeH="0" baseline="0" noProof="0" dirty="0">
              <a:ln>
                <a:noFill/>
              </a:ln>
              <a:solidFill>
                <a:srgbClr val="00B050"/>
              </a:solidFill>
              <a:effectLst/>
              <a:uLnTx/>
              <a:uFillTx/>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Learning Objectives</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6750966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lstStyle/>
          <a:p>
            <a:r>
              <a:rPr lang="en-US" sz="5400" dirty="0"/>
              <a:t>Microsoft R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501722" y="3703180"/>
            <a:ext cx="1180556" cy="161582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defTabSz="914340">
                <a:lnSpc>
                  <a:spcPct val="90000"/>
                </a:lnSpc>
                <a:spcAft>
                  <a:spcPts val="600"/>
                </a:spcAft>
              </a:pPr>
              <a:r>
                <a:rPr lang="en-US" sz="1599" b="1" kern="0" dirty="0">
                  <a:solidFill>
                    <a:srgbClr val="FFFFFF"/>
                  </a:solidFill>
                  <a:latin typeface="Segoe UI"/>
                </a:rPr>
                <a:t>Microsoft R Server</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1487952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48707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090911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160" y="160021"/>
            <a:ext cx="7166610" cy="731520"/>
          </a:xfrm>
        </p:spPr>
        <p:txBody>
          <a:bodyPr vert="horz" wrap="square" lIns="146304" tIns="91440" rIns="146304" bIns="91440" rtlCol="0" anchor="t">
            <a:noAutofit/>
          </a:bodyPr>
          <a:lstStyle/>
          <a:p>
            <a:pPr defTabSz="932742"/>
            <a:r>
              <a:rPr lang="en-US" sz="4400" b="1" spc="-102" dirty="0">
                <a:ln w="3175">
                  <a:noFill/>
                </a:ln>
                <a:latin typeface="Segoe UI Light" panose="020B0502040204020203" pitchFamily="34" charset="0"/>
                <a:ea typeface="+mn-ea"/>
                <a:cs typeface="Segoe UI Light" panose="020B0502040204020203" pitchFamily="34" charset="0"/>
              </a:rPr>
              <a:t>Microsoft R Development Tools</a:t>
            </a:r>
          </a:p>
        </p:txBody>
      </p:sp>
      <p:sp>
        <p:nvSpPr>
          <p:cNvPr id="3" name="Rectangle 2"/>
          <p:cNvSpPr/>
          <p:nvPr/>
        </p:nvSpPr>
        <p:spPr>
          <a:xfrm>
            <a:off x="264792" y="1694707"/>
            <a:ext cx="8827692" cy="3046988"/>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Command-Line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7030A0"/>
                </a:solidFill>
                <a:effectLst/>
                <a:uLnTx/>
                <a:uFillTx/>
                <a:latin typeface="+mj-lt"/>
                <a:cs typeface="Times New Roman" panose="02020603050405020304" pitchFamily="18" charset="0"/>
              </a:rPr>
              <a:t>RStudio</a:t>
            </a:r>
            <a:endPar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R Tools for Visual Studio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rPr>
              <a:t>SQL Server tools</a:t>
            </a:r>
          </a:p>
        </p:txBody>
      </p:sp>
      <p:pic>
        <p:nvPicPr>
          <p:cNvPr id="4" name="Picture 3"/>
          <p:cNvPicPr>
            <a:picLocks noChangeAspect="1"/>
          </p:cNvPicPr>
          <p:nvPr/>
        </p:nvPicPr>
        <p:blipFill>
          <a:blip r:embed="rId3"/>
          <a:stretch>
            <a:fillRect/>
          </a:stretch>
        </p:blipFill>
        <p:spPr>
          <a:xfrm>
            <a:off x="7659347" y="2871989"/>
            <a:ext cx="5099100" cy="5099100"/>
          </a:xfrm>
          <a:prstGeom prst="rect">
            <a:avLst/>
          </a:prstGeom>
        </p:spPr>
      </p:pic>
    </p:spTree>
    <p:extLst>
      <p:ext uri="{BB962C8B-B14F-4D97-AF65-F5344CB8AC3E}">
        <p14:creationId xmlns:p14="http://schemas.microsoft.com/office/powerpoint/2010/main" val="1810045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Client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9099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Operationalize Microsoft R</a:t>
            </a:r>
            <a:endParaRPr lang="en-US" sz="4400" dirty="0"/>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2393750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1002" y="22821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Distributed R - Write once, deploy multiple</a:t>
            </a:r>
          </a:p>
        </p:txBody>
      </p:sp>
      <p:sp>
        <p:nvSpPr>
          <p:cNvPr id="28" name="Cube 27"/>
          <p:cNvSpPr/>
          <p:nvPr/>
        </p:nvSpPr>
        <p:spPr>
          <a:xfrm>
            <a:off x="1532669" y="1869554"/>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29" name="Cube 28"/>
          <p:cNvSpPr/>
          <p:nvPr/>
        </p:nvSpPr>
        <p:spPr>
          <a:xfrm>
            <a:off x="1286590" y="213997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0" name="Cube 29"/>
          <p:cNvSpPr/>
          <p:nvPr/>
        </p:nvSpPr>
        <p:spPr>
          <a:xfrm>
            <a:off x="1018550" y="243482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1" name="Cube 30"/>
          <p:cNvSpPr/>
          <p:nvPr/>
        </p:nvSpPr>
        <p:spPr>
          <a:xfrm>
            <a:off x="778422" y="2718532"/>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2" name="Cube 31"/>
          <p:cNvSpPr/>
          <p:nvPr/>
        </p:nvSpPr>
        <p:spPr bwMode="auto">
          <a:xfrm>
            <a:off x="539576" y="3478527"/>
            <a:ext cx="621769" cy="2261472"/>
          </a:xfrm>
          <a:prstGeom prst="cube">
            <a:avLst/>
          </a:prstGeom>
          <a:solidFill>
            <a:srgbClr val="00BCF2"/>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R+CRAN</a:t>
            </a:r>
          </a:p>
        </p:txBody>
      </p:sp>
      <p:sp>
        <p:nvSpPr>
          <p:cNvPr id="33" name="Cube 32"/>
          <p:cNvSpPr/>
          <p:nvPr/>
        </p:nvSpPr>
        <p:spPr bwMode="auto">
          <a:xfrm>
            <a:off x="1083634" y="3478527"/>
            <a:ext cx="621769" cy="2261472"/>
          </a:xfrm>
          <a:prstGeom prst="cube">
            <a:avLst/>
          </a:prstGeom>
          <a:solidFill>
            <a:srgbClr val="FFB900">
              <a:lumMod val="75000"/>
            </a:srgbClr>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RSR Connector</a:t>
            </a:r>
          </a:p>
        </p:txBody>
      </p:sp>
      <p:sp>
        <p:nvSpPr>
          <p:cNvPr id="34" name="Cube 33"/>
          <p:cNvSpPr/>
          <p:nvPr/>
        </p:nvSpPr>
        <p:spPr bwMode="auto">
          <a:xfrm>
            <a:off x="1646884" y="5122489"/>
            <a:ext cx="2726183"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5" name="Cube 34"/>
          <p:cNvSpPr/>
          <p:nvPr/>
        </p:nvSpPr>
        <p:spPr bwMode="auto">
          <a:xfrm>
            <a:off x="1640409" y="4572250"/>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6" name="Cube 35"/>
          <p:cNvSpPr/>
          <p:nvPr/>
        </p:nvSpPr>
        <p:spPr bwMode="auto">
          <a:xfrm>
            <a:off x="1640409" y="4021834"/>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7" name="Cube 36"/>
          <p:cNvSpPr/>
          <p:nvPr/>
        </p:nvSpPr>
        <p:spPr bwMode="auto">
          <a:xfrm>
            <a:off x="1646885" y="3477892"/>
            <a:ext cx="1409499" cy="621647"/>
          </a:xfrm>
          <a:prstGeom prst="cube">
            <a:avLst/>
          </a:prstGeom>
          <a:gradFill flip="none" rotWithShape="1">
            <a:gsLst>
              <a:gs pos="0">
                <a:srgbClr val="107C10"/>
              </a:gs>
              <a:gs pos="100000">
                <a:srgbClr val="FFB900">
                  <a:lumMod val="75000"/>
                </a:srgbClr>
              </a:gs>
            </a:gsLst>
            <a:lin ang="10800000" scaled="0"/>
            <a:tileRect/>
          </a:gra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8" name="Cube 37"/>
          <p:cNvSpPr/>
          <p:nvPr/>
        </p:nvSpPr>
        <p:spPr bwMode="auto">
          <a:xfrm>
            <a:off x="2959251" y="3477892"/>
            <a:ext cx="1407341"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9" name="Rectangle 38"/>
          <p:cNvSpPr/>
          <p:nvPr/>
        </p:nvSpPr>
        <p:spPr bwMode="auto">
          <a:xfrm rot="16200000" flipV="1">
            <a:off x="2757607" y="4120191"/>
            <a:ext cx="466120"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DistributedR</a:t>
            </a:r>
          </a:p>
        </p:txBody>
      </p:sp>
      <p:sp>
        <p:nvSpPr>
          <p:cNvPr id="40" name="Rectangle 39"/>
          <p:cNvSpPr/>
          <p:nvPr/>
        </p:nvSpPr>
        <p:spPr bwMode="auto">
          <a:xfrm rot="16200000" flipV="1">
            <a:off x="2805535" y="3590896"/>
            <a:ext cx="370263"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ScaleR</a:t>
            </a:r>
          </a:p>
        </p:txBody>
      </p:sp>
      <p:sp>
        <p:nvSpPr>
          <p:cNvPr id="41" name="Rectangle 40"/>
          <p:cNvSpPr/>
          <p:nvPr/>
        </p:nvSpPr>
        <p:spPr bwMode="auto">
          <a:xfrm rot="16200000" flipV="1">
            <a:off x="2767509" y="3038475"/>
            <a:ext cx="446316"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ConnectR</a:t>
            </a:r>
          </a:p>
        </p:txBody>
      </p:sp>
      <p:grpSp>
        <p:nvGrpSpPr>
          <p:cNvPr id="42" name="Group 95"/>
          <p:cNvGrpSpPr>
            <a:grpSpLocks/>
          </p:cNvGrpSpPr>
          <p:nvPr/>
        </p:nvGrpSpPr>
        <p:grpSpPr bwMode="auto">
          <a:xfrm>
            <a:off x="1627692" y="3605558"/>
            <a:ext cx="2696919" cy="516627"/>
            <a:chOff x="1877141" y="2315523"/>
            <a:chExt cx="1599314" cy="380054"/>
          </a:xfrm>
        </p:grpSpPr>
        <p:sp>
          <p:nvSpPr>
            <p:cNvPr id="43" name="Cube 101"/>
            <p:cNvSpPr/>
            <p:nvPr/>
          </p:nvSpPr>
          <p:spPr>
            <a:xfrm rot="16200000" flipV="1">
              <a:off x="2874066" y="2093187"/>
              <a:ext cx="371476" cy="833303"/>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DevelopR</a:t>
              </a:r>
            </a:p>
          </p:txBody>
        </p:sp>
        <p:sp>
          <p:nvSpPr>
            <p:cNvPr id="44" name="Cube 100"/>
            <p:cNvSpPr/>
            <p:nvPr/>
          </p:nvSpPr>
          <p:spPr>
            <a:xfrm rot="16200000" flipV="1">
              <a:off x="2109446" y="2083218"/>
              <a:ext cx="370528" cy="83513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alpha val="99000"/>
                    </a:prstClr>
                  </a:solidFill>
                  <a:latin typeface="Segoe UI"/>
                </a:rPr>
                <a:t>DeployR</a:t>
              </a:r>
            </a:p>
          </p:txBody>
        </p:sp>
      </p:grpSp>
      <p:sp>
        <p:nvSpPr>
          <p:cNvPr id="45" name="Cube 44"/>
          <p:cNvSpPr/>
          <p:nvPr/>
        </p:nvSpPr>
        <p:spPr bwMode="auto">
          <a:xfrm>
            <a:off x="539576" y="2951219"/>
            <a:ext cx="3827016" cy="621647"/>
          </a:xfrm>
          <a:prstGeom prst="cube">
            <a:avLst/>
          </a:prstGeom>
          <a:solidFill>
            <a:sysClr val="window" lastClr="FFFFFF">
              <a:lumMod val="85000"/>
            </a:sysClr>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cxnSp>
        <p:nvCxnSpPr>
          <p:cNvPr id="46" name="Straight Connector 45"/>
          <p:cNvCxnSpPr/>
          <p:nvPr/>
        </p:nvCxnSpPr>
        <p:spPr>
          <a:xfrm flipV="1">
            <a:off x="210590" y="1806814"/>
            <a:ext cx="1295098" cy="1476413"/>
          </a:xfrm>
          <a:prstGeom prst="line">
            <a:avLst/>
          </a:prstGeom>
          <a:noFill/>
          <a:ln w="38100" cap="flat" cmpd="sng" algn="ctr">
            <a:solidFill>
              <a:srgbClr val="0072C6"/>
            </a:solidFill>
            <a:prstDash val="solid"/>
            <a:headEnd type="none" w="med" len="med"/>
            <a:tailEnd type="triangle" w="med" len="med"/>
          </a:ln>
          <a:effectLst/>
        </p:spPr>
      </p:cxnSp>
      <p:sp>
        <p:nvSpPr>
          <p:cNvPr id="49" name="Rectangle 48"/>
          <p:cNvSpPr/>
          <p:nvPr/>
        </p:nvSpPr>
        <p:spPr>
          <a:xfrm>
            <a:off x="2947" y="5981891"/>
            <a:ext cx="12432948" cy="464542"/>
          </a:xfrm>
          <a:prstGeom prst="rect">
            <a:avLst/>
          </a:prstGeom>
        </p:spPr>
        <p:txBody>
          <a:bodyPr lIns="124313" tIns="62156" rIns="124313" bIns="62156">
            <a:spAutoFit/>
          </a:bodyPr>
          <a:lstStyle/>
          <a:p>
            <a:pPr algn="ctr" defTabSz="932597">
              <a:lnSpc>
                <a:spcPct val="90000"/>
              </a:lnSpc>
              <a:spcBef>
                <a:spcPts val="816"/>
              </a:spcBef>
              <a:spcAft>
                <a:spcPts val="408"/>
              </a:spcAft>
              <a:buClr>
                <a:srgbClr val="F15D22"/>
              </a:buClr>
              <a:defRPr/>
            </a:pPr>
            <a:r>
              <a:rPr lang="en-US" sz="2400" kern="0" dirty="0">
                <a:solidFill>
                  <a:srgbClr val="505050"/>
                </a:solidFill>
              </a:rPr>
              <a:t>Code Portability Across Platforms</a:t>
            </a:r>
          </a:p>
        </p:txBody>
      </p:sp>
      <p:sp>
        <p:nvSpPr>
          <p:cNvPr id="50" name="Rectangle 67"/>
          <p:cNvSpPr>
            <a:spLocks noChangeArrowheads="1"/>
          </p:cNvSpPr>
          <p:nvPr/>
        </p:nvSpPr>
        <p:spPr bwMode="auto">
          <a:xfrm>
            <a:off x="5747136" y="462371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In the Cloud</a:t>
            </a:r>
            <a:endParaRPr lang="en-US" sz="1399" kern="0">
              <a:solidFill>
                <a:srgbClr val="107C10"/>
              </a:solidFill>
            </a:endParaRPr>
          </a:p>
        </p:txBody>
      </p:sp>
      <p:cxnSp>
        <p:nvCxnSpPr>
          <p:cNvPr id="51" name="Straight Connector 50"/>
          <p:cNvCxnSpPr/>
          <p:nvPr/>
        </p:nvCxnSpPr>
        <p:spPr>
          <a:xfrm>
            <a:off x="4445562" y="4787761"/>
            <a:ext cx="1277831"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2" name="Straight Connector 51"/>
          <p:cNvCxnSpPr/>
          <p:nvPr/>
        </p:nvCxnSpPr>
        <p:spPr>
          <a:xfrm>
            <a:off x="7331475" y="4809345"/>
            <a:ext cx="1580021" cy="0"/>
          </a:xfrm>
          <a:prstGeom prst="line">
            <a:avLst/>
          </a:prstGeom>
          <a:noFill/>
          <a:ln w="38100" cap="flat" cmpd="sng" algn="ctr">
            <a:solidFill>
              <a:srgbClr val="0072C6"/>
            </a:solidFill>
            <a:prstDash val="solid"/>
            <a:headEnd type="none" w="med" len="med"/>
            <a:tailEnd type="triangle" w="med" len="med"/>
          </a:ln>
          <a:effectLst/>
        </p:spPr>
      </p:cxnSp>
      <p:sp>
        <p:nvSpPr>
          <p:cNvPr id="53" name="Left Bracket 52"/>
          <p:cNvSpPr/>
          <p:nvPr/>
        </p:nvSpPr>
        <p:spPr>
          <a:xfrm>
            <a:off x="8911494" y="4511476"/>
            <a:ext cx="3496498" cy="610855"/>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4" name="Rectangle 125"/>
          <p:cNvSpPr>
            <a:spLocks noChangeArrowheads="1"/>
          </p:cNvSpPr>
          <p:nvPr/>
        </p:nvSpPr>
        <p:spPr bwMode="auto">
          <a:xfrm>
            <a:off x="5747136" y="3701398"/>
            <a:ext cx="3341355"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Workstations &amp;</a:t>
            </a:r>
            <a:r>
              <a:rPr lang="en-US" sz="1399" kern="0">
                <a:solidFill>
                  <a:srgbClr val="107C10"/>
                </a:solidFill>
              </a:rPr>
              <a:t> </a:t>
            </a:r>
            <a:r>
              <a:rPr lang="en-US" sz="2000" kern="0">
                <a:solidFill>
                  <a:srgbClr val="107C10"/>
                </a:solidFill>
              </a:rPr>
              <a:t>Servers</a:t>
            </a:r>
          </a:p>
        </p:txBody>
      </p:sp>
      <p:cxnSp>
        <p:nvCxnSpPr>
          <p:cNvPr id="55" name="Straight Connector 54"/>
          <p:cNvCxnSpPr/>
          <p:nvPr/>
        </p:nvCxnSpPr>
        <p:spPr>
          <a:xfrm flipV="1">
            <a:off x="4979523" y="3884870"/>
            <a:ext cx="743870" cy="4348"/>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6" name="Straight Connector 55"/>
          <p:cNvCxnSpPr/>
          <p:nvPr/>
        </p:nvCxnSpPr>
        <p:spPr>
          <a:xfrm>
            <a:off x="8656793" y="3884870"/>
            <a:ext cx="248228" cy="0"/>
          </a:xfrm>
          <a:prstGeom prst="line">
            <a:avLst/>
          </a:prstGeom>
          <a:noFill/>
          <a:ln w="38100" cap="flat" cmpd="sng" algn="ctr">
            <a:solidFill>
              <a:srgbClr val="0072C6"/>
            </a:solidFill>
            <a:prstDash val="solid"/>
            <a:headEnd type="none" w="med" len="med"/>
            <a:tailEnd type="triangle" w="med" len="med"/>
          </a:ln>
          <a:effectLst/>
        </p:spPr>
      </p:cxnSp>
      <p:sp>
        <p:nvSpPr>
          <p:cNvPr id="57" name="Left Bracket 56"/>
          <p:cNvSpPr/>
          <p:nvPr/>
        </p:nvSpPr>
        <p:spPr>
          <a:xfrm>
            <a:off x="8911494" y="3528717"/>
            <a:ext cx="3496498" cy="742523"/>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8" name="Rectangle 131"/>
          <p:cNvSpPr>
            <a:spLocks noChangeArrowheads="1"/>
          </p:cNvSpPr>
          <p:nvPr/>
        </p:nvSpPr>
        <p:spPr bwMode="auto">
          <a:xfrm>
            <a:off x="8911495" y="3638873"/>
            <a:ext cx="2676537" cy="548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Linux</a:t>
            </a:r>
            <a:br>
              <a:rPr lang="en-US" sz="1496" kern="0" dirty="0">
                <a:solidFill>
                  <a:srgbClr val="505050"/>
                </a:solidFill>
              </a:rPr>
            </a:br>
            <a:r>
              <a:rPr lang="en-US" sz="1496" kern="0" dirty="0">
                <a:solidFill>
                  <a:srgbClr val="505050"/>
                </a:solidFill>
              </a:rPr>
              <a:t>Windows</a:t>
            </a:r>
          </a:p>
        </p:txBody>
      </p:sp>
      <p:sp>
        <p:nvSpPr>
          <p:cNvPr id="59" name="Rectangle 153"/>
          <p:cNvSpPr>
            <a:spLocks noChangeArrowheads="1"/>
          </p:cNvSpPr>
          <p:nvPr/>
        </p:nvSpPr>
        <p:spPr bwMode="auto">
          <a:xfrm>
            <a:off x="5747136" y="2791091"/>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EDW</a:t>
            </a:r>
          </a:p>
        </p:txBody>
      </p:sp>
      <p:cxnSp>
        <p:nvCxnSpPr>
          <p:cNvPr id="60" name="Straight Connector 59"/>
          <p:cNvCxnSpPr/>
          <p:nvPr/>
        </p:nvCxnSpPr>
        <p:spPr>
          <a:xfrm>
            <a:off x="5140599" y="2998305"/>
            <a:ext cx="582794"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1" name="Straight Connector 60"/>
          <p:cNvCxnSpPr/>
          <p:nvPr/>
        </p:nvCxnSpPr>
        <p:spPr>
          <a:xfrm>
            <a:off x="6593267" y="2991829"/>
            <a:ext cx="2318227" cy="0"/>
          </a:xfrm>
          <a:prstGeom prst="line">
            <a:avLst/>
          </a:prstGeom>
          <a:noFill/>
          <a:ln w="38100" cap="flat" cmpd="sng" algn="ctr">
            <a:solidFill>
              <a:srgbClr val="0072C6"/>
            </a:solidFill>
            <a:prstDash val="solid"/>
            <a:headEnd type="none" w="med" len="med"/>
            <a:tailEnd type="triangle" w="med" len="med"/>
          </a:ln>
          <a:effectLst/>
        </p:spPr>
      </p:cxnSp>
      <p:sp>
        <p:nvSpPr>
          <p:cNvPr id="62" name="Left Bracket 61"/>
          <p:cNvSpPr/>
          <p:nvPr/>
        </p:nvSpPr>
        <p:spPr>
          <a:xfrm>
            <a:off x="8911494" y="2825626"/>
            <a:ext cx="3496498" cy="446809"/>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3" name="Rectangle 157"/>
          <p:cNvSpPr>
            <a:spLocks noChangeArrowheads="1"/>
          </p:cNvSpPr>
          <p:nvPr/>
        </p:nvSpPr>
        <p:spPr bwMode="auto">
          <a:xfrm>
            <a:off x="8911493" y="2829894"/>
            <a:ext cx="2901022"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Teradata</a:t>
            </a:r>
          </a:p>
        </p:txBody>
      </p:sp>
      <p:sp>
        <p:nvSpPr>
          <p:cNvPr id="64" name="Rectangle 158"/>
          <p:cNvSpPr>
            <a:spLocks noChangeArrowheads="1"/>
          </p:cNvSpPr>
          <p:nvPr/>
        </p:nvSpPr>
        <p:spPr bwMode="auto">
          <a:xfrm>
            <a:off x="5747136" y="208957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Hadoop</a:t>
            </a:r>
          </a:p>
        </p:txBody>
      </p:sp>
      <p:cxnSp>
        <p:nvCxnSpPr>
          <p:cNvPr id="65" name="Straight Connector 64"/>
          <p:cNvCxnSpPr/>
          <p:nvPr/>
        </p:nvCxnSpPr>
        <p:spPr>
          <a:xfrm>
            <a:off x="5386668" y="2257939"/>
            <a:ext cx="336725"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6" name="Straight Connector 65"/>
          <p:cNvCxnSpPr/>
          <p:nvPr/>
        </p:nvCxnSpPr>
        <p:spPr>
          <a:xfrm>
            <a:off x="6951578" y="2283841"/>
            <a:ext cx="1959916" cy="0"/>
          </a:xfrm>
          <a:prstGeom prst="line">
            <a:avLst/>
          </a:prstGeom>
          <a:noFill/>
          <a:ln w="38100" cap="flat" cmpd="sng" algn="ctr">
            <a:solidFill>
              <a:srgbClr val="0072C6"/>
            </a:solidFill>
            <a:prstDash val="solid"/>
            <a:headEnd type="none" w="med" len="med"/>
            <a:tailEnd type="triangle" w="med" len="med"/>
          </a:ln>
          <a:effectLst/>
        </p:spPr>
      </p:cxnSp>
      <p:sp>
        <p:nvSpPr>
          <p:cNvPr id="67" name="Left Bracket 66"/>
          <p:cNvSpPr/>
          <p:nvPr/>
        </p:nvSpPr>
        <p:spPr>
          <a:xfrm>
            <a:off x="8928763" y="1925531"/>
            <a:ext cx="3506829" cy="725257"/>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8" name="Rectangle 162"/>
          <p:cNvSpPr>
            <a:spLocks noChangeArrowheads="1"/>
          </p:cNvSpPr>
          <p:nvPr/>
        </p:nvSpPr>
        <p:spPr bwMode="auto">
          <a:xfrm>
            <a:off x="8911493" y="1917087"/>
            <a:ext cx="2901022" cy="759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Hortonworks</a:t>
            </a:r>
          </a:p>
          <a:p>
            <a:pPr marL="0" lvl="1" defTabSz="932597">
              <a:lnSpc>
                <a:spcPct val="90000"/>
              </a:lnSpc>
              <a:buClr>
                <a:srgbClr val="515254"/>
              </a:buClr>
              <a:buSzPct val="100000"/>
              <a:defRPr/>
            </a:pPr>
            <a:r>
              <a:rPr lang="en-US" sz="1496" kern="0" dirty="0">
                <a:solidFill>
                  <a:srgbClr val="505050"/>
                </a:solidFill>
              </a:rPr>
              <a:t>Cloudera</a:t>
            </a:r>
          </a:p>
          <a:p>
            <a:pPr marL="0" lvl="1" defTabSz="932597">
              <a:lnSpc>
                <a:spcPct val="90000"/>
              </a:lnSpc>
              <a:buClr>
                <a:srgbClr val="515254"/>
              </a:buClr>
              <a:buSzPct val="100000"/>
              <a:defRPr/>
            </a:pPr>
            <a:r>
              <a:rPr lang="en-US" sz="1496" kern="0" dirty="0" err="1">
                <a:solidFill>
                  <a:srgbClr val="505050"/>
                </a:solidFill>
              </a:rPr>
              <a:t>MapR</a:t>
            </a:r>
            <a:r>
              <a:rPr lang="en-US" sz="1496" kern="0" dirty="0">
                <a:solidFill>
                  <a:srgbClr val="505050"/>
                </a:solidFill>
              </a:rPr>
              <a:t>  </a:t>
            </a:r>
          </a:p>
        </p:txBody>
      </p:sp>
      <p:sp>
        <p:nvSpPr>
          <p:cNvPr id="69" name="Rectangle 68"/>
          <p:cNvSpPr/>
          <p:nvPr/>
        </p:nvSpPr>
        <p:spPr>
          <a:xfrm>
            <a:off x="10081965" y="1885975"/>
            <a:ext cx="2169150" cy="797407"/>
          </a:xfrm>
          <a:prstGeom prst="rect">
            <a:avLst/>
          </a:prstGeom>
          <a:noFill/>
        </p:spPr>
        <p:txBody>
          <a:bodyPr wrap="square" lIns="182854" tIns="146283" rIns="182854" bIns="146283" rtlCol="0">
            <a:spAutoFit/>
          </a:bodyPr>
          <a:lstStyle/>
          <a:p>
            <a:pPr marL="92057" lvl="1" defTabSz="932597">
              <a:defRPr/>
            </a:pPr>
            <a:r>
              <a:rPr lang="en-US" sz="1599" b="1" kern="0" dirty="0">
                <a:solidFill>
                  <a:srgbClr val="FF0000"/>
                </a:solidFill>
              </a:rPr>
              <a:t>+ HD Insights</a:t>
            </a:r>
          </a:p>
          <a:p>
            <a:pPr marL="92057" lvl="1" defTabSz="932597">
              <a:defRPr/>
            </a:pPr>
            <a:r>
              <a:rPr lang="en-US" sz="1599" b="1" kern="0" dirty="0">
                <a:solidFill>
                  <a:srgbClr val="FF0000"/>
                </a:solidFill>
              </a:rPr>
              <a:t>+ Hadoop Spark </a:t>
            </a:r>
          </a:p>
        </p:txBody>
      </p:sp>
      <p:sp>
        <p:nvSpPr>
          <p:cNvPr id="71" name="Rectangle 70"/>
          <p:cNvSpPr/>
          <p:nvPr/>
        </p:nvSpPr>
        <p:spPr>
          <a:xfrm>
            <a:off x="10573286" y="4645145"/>
            <a:ext cx="1493908" cy="320051"/>
          </a:xfrm>
          <a:prstGeom prst="rect">
            <a:avLst/>
          </a:prstGeom>
          <a:noFill/>
        </p:spPr>
        <p:txBody>
          <a:bodyPr wrap="square" anchor="ctr">
            <a:spAutoFit/>
          </a:bodyPr>
          <a:lstStyle/>
          <a:p>
            <a:pPr marL="0" lvl="1"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Azure ML</a:t>
            </a:r>
          </a:p>
        </p:txBody>
      </p:sp>
      <p:sp>
        <p:nvSpPr>
          <p:cNvPr id="72" name="Rectangle 131"/>
          <p:cNvSpPr>
            <a:spLocks noChangeArrowheads="1"/>
          </p:cNvSpPr>
          <p:nvPr/>
        </p:nvSpPr>
        <p:spPr bwMode="auto">
          <a:xfrm>
            <a:off x="8944250" y="4631734"/>
            <a:ext cx="2676537"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15254"/>
                </a:solidFill>
              </a:rPr>
              <a:t>Azure Marketplace</a:t>
            </a:r>
          </a:p>
        </p:txBody>
      </p:sp>
      <p:sp>
        <p:nvSpPr>
          <p:cNvPr id="73" name="Rectangle 72"/>
          <p:cNvSpPr/>
          <p:nvPr/>
        </p:nvSpPr>
        <p:spPr>
          <a:xfrm>
            <a:off x="10243773" y="2911025"/>
            <a:ext cx="1984054" cy="320051"/>
          </a:xfrm>
          <a:prstGeom prst="rect">
            <a:avLst/>
          </a:prstGeom>
          <a:noFill/>
        </p:spPr>
        <p:txBody>
          <a:bodyPr wrap="square" anchor="ctr">
            <a:spAutoFit/>
          </a:bodyPr>
          <a:lstStyle/>
          <a:p>
            <a:pPr marL="0" lvl="1" algn="ctr"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SQL Server v16 </a:t>
            </a:r>
          </a:p>
        </p:txBody>
      </p:sp>
      <p:sp>
        <p:nvSpPr>
          <p:cNvPr id="74" name="Title 2"/>
          <p:cNvSpPr txBox="1">
            <a:spLocks/>
          </p:cNvSpPr>
          <p:nvPr/>
        </p:nvSpPr>
        <p:spPr>
          <a:xfrm>
            <a:off x="1333491" y="3080567"/>
            <a:ext cx="3314350" cy="780688"/>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2000" b="1" spc="-104" dirty="0">
                <a:solidFill>
                  <a:srgbClr val="0072C6"/>
                </a:solidFill>
                <a:latin typeface="Segoe UI Light"/>
              </a:rPr>
              <a:t>Microsoft R Server</a:t>
            </a:r>
          </a:p>
        </p:txBody>
      </p:sp>
    </p:spTree>
    <p:extLst>
      <p:ext uri="{BB962C8B-B14F-4D97-AF65-F5344CB8AC3E}">
        <p14:creationId xmlns:p14="http://schemas.microsoft.com/office/powerpoint/2010/main" val="5721268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5613" cy="917575"/>
          </a:xfrm>
        </p:spPr>
        <p:txBody>
          <a:bodyPr/>
          <a:lstStyle/>
          <a:p>
            <a:r>
              <a:rPr lang="en-US" sz="5400" dirty="0"/>
              <a:t>CRAN/Microsoft R Open And Databases</a:t>
            </a:r>
          </a:p>
        </p:txBody>
      </p:sp>
      <p:pic>
        <p:nvPicPr>
          <p:cNvPr id="5" name="Picture 4"/>
          <p:cNvPicPr>
            <a:picLocks noChangeAspect="1"/>
          </p:cNvPicPr>
          <p:nvPr/>
        </p:nvPicPr>
        <p:blipFill>
          <a:blip r:embed="rId3"/>
          <a:stretch>
            <a:fillRect/>
          </a:stretch>
        </p:blipFill>
        <p:spPr>
          <a:xfrm>
            <a:off x="2252165" y="4994193"/>
            <a:ext cx="1080827" cy="818808"/>
          </a:xfrm>
          <a:prstGeom prst="rect">
            <a:avLst/>
          </a:prstGeom>
        </p:spPr>
      </p:pic>
      <p:pic>
        <p:nvPicPr>
          <p:cNvPr id="8" name="Picture 7"/>
          <p:cNvPicPr>
            <a:picLocks noChangeAspect="1"/>
          </p:cNvPicPr>
          <p:nvPr/>
        </p:nvPicPr>
        <p:blipFill>
          <a:blip r:embed="rId4"/>
          <a:stretch>
            <a:fillRect/>
          </a:stretch>
        </p:blipFill>
        <p:spPr>
          <a:xfrm>
            <a:off x="327623" y="1394414"/>
            <a:ext cx="4858674" cy="2873756"/>
          </a:xfrm>
          <a:prstGeom prst="rect">
            <a:avLst/>
          </a:prstGeom>
          <a:ln>
            <a:noFill/>
          </a:ln>
          <a:effectLst>
            <a:outerShdw blurRad="292100" dist="139700" dir="2700000" algn="tl" rotWithShape="0">
              <a:srgbClr val="333333">
                <a:alpha val="65000"/>
              </a:srgbClr>
            </a:outerShdw>
          </a:effectLst>
        </p:spPr>
      </p:pic>
      <p:cxnSp>
        <p:nvCxnSpPr>
          <p:cNvPr id="4" name="Connector: Elbow 3"/>
          <p:cNvCxnSpPr>
            <a:cxnSpLocks/>
            <a:stCxn id="17" idx="3"/>
            <a:endCxn id="21" idx="1"/>
          </p:cNvCxnSpPr>
          <p:nvPr/>
        </p:nvCxnSpPr>
        <p:spPr>
          <a:xfrm flipV="1">
            <a:off x="5979006" y="4843768"/>
            <a:ext cx="2522027" cy="916315"/>
          </a:xfrm>
          <a:prstGeom prst="bentConnector3">
            <a:avLst>
              <a:gd name="adj1" fmla="val 50000"/>
            </a:avLst>
          </a:prstGeom>
          <a:ln w="793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bwMode="auto">
          <a:xfrm>
            <a:off x="4449947" y="5441291"/>
            <a:ext cx="1529059" cy="63758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RODBC</a:t>
            </a:r>
          </a:p>
        </p:txBody>
      </p:sp>
      <p:cxnSp>
        <p:nvCxnSpPr>
          <p:cNvPr id="9" name="Straight Arrow Connector 8"/>
          <p:cNvCxnSpPr>
            <a:cxnSpLocks/>
            <a:stCxn id="8" idx="2"/>
            <a:endCxn id="5" idx="0"/>
          </p:cNvCxnSpPr>
          <p:nvPr/>
        </p:nvCxnSpPr>
        <p:spPr>
          <a:xfrm>
            <a:off x="2756960" y="4268170"/>
            <a:ext cx="35619" cy="72602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3"/>
            <a:endCxn id="17" idx="1"/>
          </p:cNvCxnSpPr>
          <p:nvPr/>
        </p:nvCxnSpPr>
        <p:spPr>
          <a:xfrm>
            <a:off x="3332993" y="5403597"/>
            <a:ext cx="1116955" cy="35648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01033" y="2992621"/>
            <a:ext cx="3681836" cy="3702295"/>
            <a:chOff x="3073662" y="793099"/>
            <a:chExt cx="3130288" cy="3505851"/>
          </a:xfrm>
        </p:grpSpPr>
        <p:pic>
          <p:nvPicPr>
            <p:cNvPr id="19" name="Picture 18"/>
            <p:cNvPicPr>
              <a:picLocks noChangeAspect="1"/>
            </p:cNvPicPr>
            <p:nvPr/>
          </p:nvPicPr>
          <p:blipFill>
            <a:blip r:embed="rId5"/>
            <a:stretch>
              <a:fillRect/>
            </a:stretch>
          </p:blipFill>
          <p:spPr>
            <a:xfrm>
              <a:off x="3426438" y="965421"/>
              <a:ext cx="2242402" cy="690409"/>
            </a:xfrm>
            <a:prstGeom prst="rect">
              <a:avLst/>
            </a:prstGeom>
          </p:spPr>
        </p:pic>
        <p:pic>
          <p:nvPicPr>
            <p:cNvPr id="20" name="Picture 19"/>
            <p:cNvPicPr>
              <a:picLocks noChangeAspect="1"/>
            </p:cNvPicPr>
            <p:nvPr/>
          </p:nvPicPr>
          <p:blipFill>
            <a:blip r:embed="rId6"/>
            <a:stretch>
              <a:fillRect/>
            </a:stretch>
          </p:blipFill>
          <p:spPr>
            <a:xfrm>
              <a:off x="3173916" y="1655830"/>
              <a:ext cx="2747446" cy="2454763"/>
            </a:xfrm>
            <a:prstGeom prst="rect">
              <a:avLst/>
            </a:prstGeom>
          </p:spPr>
        </p:pic>
        <p:sp>
          <p:nvSpPr>
            <p:cNvPr id="21" name="Rectangle 20"/>
            <p:cNvSpPr/>
            <p:nvPr/>
          </p:nvSpPr>
          <p:spPr bwMode="auto">
            <a:xfrm>
              <a:off x="3073662" y="793099"/>
              <a:ext cx="3130288" cy="3505851"/>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78051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lstStyle/>
          <a:p>
            <a:r>
              <a:rPr lang="en-US" sz="5400" dirty="0"/>
              <a:t>Microsoft R in SQL Server</a:t>
            </a:r>
          </a:p>
        </p:txBody>
      </p:sp>
      <p:pic>
        <p:nvPicPr>
          <p:cNvPr id="5" name="Picture 4"/>
          <p:cNvPicPr>
            <a:picLocks noChangeAspect="1"/>
          </p:cNvPicPr>
          <p:nvPr/>
        </p:nvPicPr>
        <p:blipFill>
          <a:blip r:embed="rId4"/>
          <a:stretch>
            <a:fillRect/>
          </a:stretch>
        </p:blipFill>
        <p:spPr>
          <a:xfrm>
            <a:off x="4888257" y="2348822"/>
            <a:ext cx="2426684" cy="2168172"/>
          </a:xfrm>
          <a:prstGeom prst="rect">
            <a:avLst/>
          </a:prstGeom>
        </p:spPr>
      </p:pic>
      <p:pic>
        <p:nvPicPr>
          <p:cNvPr id="16" name="Picture 15"/>
          <p:cNvPicPr>
            <a:picLocks noChangeAspect="1"/>
          </p:cNvPicPr>
          <p:nvPr/>
        </p:nvPicPr>
        <p:blipFill>
          <a:blip r:embed="rId5"/>
          <a:stretch>
            <a:fillRect/>
          </a:stretch>
        </p:blipFill>
        <p:spPr>
          <a:xfrm>
            <a:off x="265419" y="2211628"/>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3"/>
            <a:endCxn id="31" idx="1"/>
          </p:cNvCxnSpPr>
          <p:nvPr/>
        </p:nvCxnSpPr>
        <p:spPr>
          <a:xfrm>
            <a:off x="3080950" y="3003110"/>
            <a:ext cx="1099733" cy="599885"/>
          </a:xfrm>
          <a:prstGeom prst="bentConnector3">
            <a:avLst>
              <a:gd name="adj1" fmla="val 50000"/>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836757" y="1573041"/>
            <a:ext cx="3330014" cy="3227559"/>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solidFill>
                    <a:srgbClr val="FFFFFF"/>
                  </a:solidFill>
                  <a:effectLst/>
                  <a:uLnTx/>
                  <a:uFillTx/>
                  <a:latin typeface="Segoe UI"/>
                  <a:ea typeface="+mn-ea"/>
                  <a:cs typeface="+mn-cs"/>
                </a:rPr>
                <a:t>Microsoft R Server</a:t>
              </a:r>
            </a:p>
          </p:txBody>
        </p:sp>
      </p:grpSp>
      <p:pic>
        <p:nvPicPr>
          <p:cNvPr id="4" name="Picture 3"/>
          <p:cNvPicPr>
            <a:picLocks noChangeAspect="1"/>
          </p:cNvPicPr>
          <p:nvPr/>
        </p:nvPicPr>
        <p:blipFill>
          <a:blip r:embed="rId6"/>
          <a:stretch>
            <a:fillRect/>
          </a:stretch>
        </p:blipFill>
        <p:spPr>
          <a:xfrm>
            <a:off x="9000969" y="2259180"/>
            <a:ext cx="2989778" cy="2136571"/>
          </a:xfrm>
          <a:prstGeom prst="rect">
            <a:avLst/>
          </a:prstGeom>
        </p:spPr>
      </p:pic>
      <p:cxnSp>
        <p:nvCxnSpPr>
          <p:cNvPr id="25" name="Connector: Elbow 24"/>
          <p:cNvCxnSpPr>
            <a:cxnSpLocks/>
            <a:stCxn id="5" idx="3"/>
            <a:endCxn id="4" idx="1"/>
          </p:cNvCxnSpPr>
          <p:nvPr/>
        </p:nvCxnSpPr>
        <p:spPr>
          <a:xfrm flipV="1">
            <a:off x="7314941" y="3327466"/>
            <a:ext cx="1686028" cy="105442"/>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1200" cap="none" spc="0" normalizeH="0" baseline="0" noProof="0" dirty="0">
                <a:ln>
                  <a:noFill/>
                </a:ln>
                <a:solidFill>
                  <a:srgbClr val="C00000"/>
                </a:solidFill>
                <a:effectLst/>
                <a:uLnTx/>
                <a:uFillTx/>
                <a:latin typeface="Segoe UI"/>
                <a:ea typeface="+mn-ea"/>
                <a:cs typeface="+mn-cs"/>
              </a:rPr>
              <a:t>Launchpad </a:t>
            </a: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dirty="0">
                <a:ln>
                  <a:noFill/>
                </a:ln>
                <a:solidFill>
                  <a:srgbClr val="C00000"/>
                </a:solidFill>
                <a:effectLst/>
                <a:uLnTx/>
                <a:uFillTx/>
                <a:latin typeface="Segoe UI"/>
                <a:ea typeface="+mn-ea"/>
                <a:cs typeface="+mn-cs"/>
              </a:rPr>
              <a:t>(</a:t>
            </a:r>
            <a:r>
              <a:rPr kumimoji="0" lang="en-US" sz="952" b="0" i="0" u="none" strike="noStrike" kern="1200" cap="none" spc="0" normalizeH="0" baseline="0" noProof="0" dirty="0" err="1">
                <a:ln>
                  <a:noFill/>
                </a:ln>
                <a:solidFill>
                  <a:srgbClr val="C00000"/>
                </a:solidFill>
                <a:effectLst/>
                <a:uLnTx/>
                <a:uFillTx/>
                <a:latin typeface="Segoe UI"/>
                <a:ea typeface="+mn-ea"/>
                <a:cs typeface="+mn-cs"/>
              </a:rPr>
              <a:t>BxlServer</a:t>
            </a:r>
            <a:r>
              <a:rPr kumimoji="0" lang="en-US" sz="952" b="0" i="0" u="none" strike="noStrike" kern="1200" cap="none" spc="0" normalizeH="0" baseline="0" noProof="0" dirty="0">
                <a:ln>
                  <a:noFill/>
                </a:ln>
                <a:solidFill>
                  <a:srgbClr val="C00000"/>
                </a:solidFill>
                <a:effectLst/>
                <a:uLnTx/>
                <a:uFillTx/>
                <a:latin typeface="Segoe UI"/>
                <a:ea typeface="+mn-ea"/>
                <a:cs typeface="+mn-cs"/>
              </a:rPr>
              <a:t> and SQL Satellite, Rserver.dll)</a:t>
            </a:r>
          </a:p>
        </p:txBody>
      </p:sp>
      <p:sp>
        <p:nvSpPr>
          <p:cNvPr id="13" name="Cylinder 12"/>
          <p:cNvSpPr/>
          <p:nvPr/>
        </p:nvSpPr>
        <p:spPr bwMode="auto">
          <a:xfrm>
            <a:off x="6800694" y="4814821"/>
            <a:ext cx="2200275" cy="1147799"/>
          </a:xfrm>
          <a:prstGeom prst="ca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7721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16"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50">
                    <a:lumMod val="75000"/>
                    <a:lumOff val="25000"/>
                  </a:srgbClr>
                </a:solidFill>
                <a:effectLst/>
                <a:uLnTx/>
                <a:uFillTx/>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05050">
                    <a:lumMod val="50000"/>
                  </a:srgbClr>
                </a:solidFill>
                <a:effectLst/>
                <a:uLnTx/>
                <a:uFillTx/>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244491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40</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549275" y="295275"/>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8127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flipV="1">
            <a:off x="4919211" y="2489494"/>
            <a:ext cx="2098401" cy="798798"/>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5020821" y="3859366"/>
            <a:ext cx="4983095" cy="442123"/>
          </a:xfrm>
          <a:prstGeom prst="bentConnector3">
            <a:avLst>
              <a:gd name="adj1" fmla="val 27449"/>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5" name="Connector: Elbow 24"/>
          <p:cNvCxnSpPr/>
          <p:nvPr/>
        </p:nvCxnSpPr>
        <p:spPr>
          <a:xfrm rot="10800000" flipV="1">
            <a:off x="3160218" y="4028884"/>
            <a:ext cx="6760798" cy="1252682"/>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Check/Enable R Services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5684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06669" y="242287"/>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Example of In-Database Acceleration</a:t>
            </a:r>
          </a:p>
        </p:txBody>
      </p:sp>
      <p:sp>
        <p:nvSpPr>
          <p:cNvPr id="4" name="Textplatzhalter 3"/>
          <p:cNvSpPr>
            <a:spLocks noGrp="1"/>
          </p:cNvSpPr>
          <p:nvPr>
            <p:ph type="body" sz="quarter" idx="4294967295"/>
          </p:nvPr>
        </p:nvSpPr>
        <p:spPr>
          <a:xfrm>
            <a:off x="0" y="1227138"/>
            <a:ext cx="11885613" cy="627062"/>
          </a:xfrm>
        </p:spPr>
        <p:txBody>
          <a:bodyPr>
            <a:normAutofit/>
          </a:bodyPr>
          <a:lstStyle/>
          <a:p>
            <a:pPr marL="0" indent="0">
              <a:buNone/>
            </a:pPr>
            <a:r>
              <a:rPr lang="de-DE" sz="3199" dirty="0"/>
              <a:t>5+ hours to 40 seconds:</a:t>
            </a:r>
          </a:p>
        </p:txBody>
      </p:sp>
      <p:sp>
        <p:nvSpPr>
          <p:cNvPr id="5" name="Rectangle 4"/>
          <p:cNvSpPr/>
          <p:nvPr/>
        </p:nvSpPr>
        <p:spPr>
          <a:xfrm>
            <a:off x="5828448" y="6503014"/>
            <a:ext cx="674108" cy="376684"/>
          </a:xfrm>
          <a:prstGeom prst="rect">
            <a:avLst/>
          </a:prstGeom>
        </p:spPr>
        <p:txBody>
          <a:bodyPr wrap="none">
            <a:spAutoFit/>
          </a:bodyPr>
          <a:lstStyle/>
          <a:p>
            <a:pPr defTabSz="932563"/>
            <a:r>
              <a:rPr lang="de-DE" dirty="0" err="1">
                <a:solidFill>
                  <a:srgbClr val="FFFFFF"/>
                </a:solidFill>
                <a:latin typeface="Segoe UI"/>
              </a:rPr>
              <a:t>rows</a:t>
            </a:r>
            <a:endParaRPr lang="en-US" dirty="0">
              <a:solidFill>
                <a:srgbClr val="FFFFFF"/>
              </a:solidFill>
              <a:latin typeface="Segoe U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840" y="2264313"/>
            <a:ext cx="8577851" cy="4329464"/>
          </a:xfrm>
          <a:prstGeom prst="rect">
            <a:avLst/>
          </a:prstGeom>
        </p:spPr>
      </p:pic>
      <p:sp>
        <p:nvSpPr>
          <p:cNvPr id="7" name="Rectangle 6"/>
          <p:cNvSpPr/>
          <p:nvPr/>
        </p:nvSpPr>
        <p:spPr>
          <a:xfrm rot="16200000">
            <a:off x="1029037" y="4119587"/>
            <a:ext cx="1002006" cy="369332"/>
          </a:xfrm>
          <a:prstGeom prst="rect">
            <a:avLst/>
          </a:prstGeom>
        </p:spPr>
        <p:txBody>
          <a:bodyPr wrap="none">
            <a:spAutoFit/>
          </a:bodyPr>
          <a:lstStyle/>
          <a:p>
            <a:pPr defTabSz="932563"/>
            <a:r>
              <a:rPr lang="de-DE" dirty="0">
                <a:latin typeface="Segoe UI"/>
              </a:rPr>
              <a:t>Minutes</a:t>
            </a:r>
          </a:p>
        </p:txBody>
      </p:sp>
      <p:cxnSp>
        <p:nvCxnSpPr>
          <p:cNvPr id="8" name="Straight Arrow Connector 7"/>
          <p:cNvCxnSpPr/>
          <p:nvPr/>
        </p:nvCxnSpPr>
        <p:spPr>
          <a:xfrm>
            <a:off x="5884187" y="2456712"/>
            <a:ext cx="3840818" cy="3589648"/>
          </a:xfrm>
          <a:prstGeom prst="straightConnector1">
            <a:avLst/>
          </a:prstGeom>
          <a:ln>
            <a:solidFill>
              <a:schemeClr val="accent4"/>
            </a:solidFill>
            <a:prstDash val="dot"/>
            <a:headEnd type="ova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178373" y="2499881"/>
            <a:ext cx="1968550" cy="1815882"/>
          </a:xfrm>
          <a:prstGeom prst="rect">
            <a:avLst/>
          </a:prstGeom>
          <a:noFill/>
        </p:spPr>
        <p:txBody>
          <a:bodyPr wrap="square" rtlCol="0">
            <a:spAutoFit/>
          </a:bodyPr>
          <a:lstStyle/>
          <a:p>
            <a:pPr defTabSz="932563"/>
            <a:r>
              <a:rPr lang="en-US" sz="2800" dirty="0">
                <a:solidFill>
                  <a:srgbClr val="0078D7"/>
                </a:solidFill>
                <a:latin typeface="Segoe UI Light"/>
              </a:rPr>
              <a:t>R on a server pulling data via SQL</a:t>
            </a:r>
          </a:p>
        </p:txBody>
      </p:sp>
      <p:sp>
        <p:nvSpPr>
          <p:cNvPr id="10" name="TextBox 9"/>
          <p:cNvSpPr txBox="1"/>
          <p:nvPr/>
        </p:nvSpPr>
        <p:spPr>
          <a:xfrm>
            <a:off x="7681897" y="2499881"/>
            <a:ext cx="2486589" cy="1852032"/>
          </a:xfrm>
          <a:prstGeom prst="rect">
            <a:avLst/>
          </a:prstGeom>
          <a:noFill/>
        </p:spPr>
        <p:txBody>
          <a:bodyPr wrap="square" rtlCol="0">
            <a:spAutoFit/>
          </a:bodyPr>
          <a:lstStyle/>
          <a:p>
            <a:pPr algn="r" defTabSz="932563"/>
            <a:r>
              <a:rPr lang="en-US" sz="2800" dirty="0">
                <a:solidFill>
                  <a:srgbClr val="0078D7"/>
                </a:solidFill>
                <a:latin typeface="Segoe UI Light"/>
              </a:rPr>
              <a:t>R on a server Invoking RRE ScaleR Inside the EDW</a:t>
            </a:r>
          </a:p>
        </p:txBody>
      </p:sp>
    </p:spTree>
    <p:extLst>
      <p:ext uri="{BB962C8B-B14F-4D97-AF65-F5344CB8AC3E}">
        <p14:creationId xmlns:p14="http://schemas.microsoft.com/office/powerpoint/2010/main" val="37933722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782638"/>
          </a:xfrm>
        </p:spPr>
        <p:txBody>
          <a:bodyPr/>
          <a:lstStyle/>
          <a:p>
            <a:r>
              <a:rPr lang="en-US" dirty="0"/>
              <a:t>T-SQL and R Interaction</a:t>
            </a:r>
            <a:endParaRPr lang="en-US" sz="4400" dirty="0"/>
          </a:p>
        </p:txBody>
      </p:sp>
      <p:sp>
        <p:nvSpPr>
          <p:cNvPr id="4" name="TextBox 3"/>
          <p:cNvSpPr txBox="1"/>
          <p:nvPr/>
        </p:nvSpPr>
        <p:spPr>
          <a:xfrm>
            <a:off x="274639" y="2570356"/>
            <a:ext cx="5923813" cy="2874633"/>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2800" dirty="0">
                <a:solidFill>
                  <a:srgbClr val="C00000"/>
                </a:solidFill>
              </a:rPr>
              <a:t>T-SQL Code</a:t>
            </a:r>
          </a:p>
          <a:p>
            <a:pPr marL="980721" lvl="1" indent="-514350">
              <a:lnSpc>
                <a:spcPct val="90000"/>
              </a:lnSpc>
              <a:spcAft>
                <a:spcPts val="600"/>
              </a:spcAft>
              <a:buFont typeface="+mj-lt"/>
              <a:buAutoNum type="arabicPeriod"/>
            </a:pPr>
            <a:r>
              <a:rPr lang="en-US" sz="2800" dirty="0">
                <a:solidFill>
                  <a:srgbClr val="C00000"/>
                </a:solidFill>
              </a:rPr>
              <a:t>SELECT data</a:t>
            </a:r>
          </a:p>
          <a:p>
            <a:pPr marL="514350" indent="-514350">
              <a:lnSpc>
                <a:spcPct val="90000"/>
              </a:lnSpc>
              <a:spcAft>
                <a:spcPts val="600"/>
              </a:spcAft>
              <a:buFont typeface="+mj-lt"/>
              <a:buAutoNum type="arabicPeriod"/>
            </a:pPr>
            <a:r>
              <a:rPr lang="en-US" sz="2800" dirty="0" err="1">
                <a:solidFill>
                  <a:srgbClr val="00B050"/>
                </a:solidFill>
              </a:rPr>
              <a:t>sp_execute_external_script</a:t>
            </a:r>
            <a:r>
              <a:rPr lang="en-US" sz="2800" dirty="0">
                <a:solidFill>
                  <a:srgbClr val="00B050"/>
                </a:solidFill>
              </a:rPr>
              <a:t> </a:t>
            </a:r>
          </a:p>
          <a:p>
            <a:pPr marL="980721" lvl="1" indent="-514350">
              <a:lnSpc>
                <a:spcPct val="90000"/>
              </a:lnSpc>
              <a:spcAft>
                <a:spcPts val="600"/>
              </a:spcAft>
              <a:buFont typeface="+mj-lt"/>
              <a:buAutoNum type="arabicPeriod"/>
            </a:pPr>
            <a:r>
              <a:rPr lang="en-US" sz="2800" dirty="0">
                <a:solidFill>
                  <a:srgbClr val="00B050"/>
                </a:solidFill>
              </a:rPr>
              <a:t>Launchpad </a:t>
            </a:r>
            <a:r>
              <a:rPr lang="en-US" sz="2400" i="1" dirty="0">
                <a:solidFill>
                  <a:srgbClr val="00B050"/>
                </a:solidFill>
              </a:rPr>
              <a:t>(</a:t>
            </a:r>
            <a:r>
              <a:rPr lang="en-US" sz="2400" i="1" dirty="0" err="1">
                <a:solidFill>
                  <a:srgbClr val="00B050"/>
                </a:solidFill>
              </a:rPr>
              <a:t>BxlServer</a:t>
            </a:r>
            <a:r>
              <a:rPr lang="en-US" sz="2400" i="1" dirty="0">
                <a:solidFill>
                  <a:srgbClr val="00B050"/>
                </a:solidFill>
              </a:rPr>
              <a:t> and SQL Satellite, Rserver.dll)</a:t>
            </a:r>
          </a:p>
          <a:p>
            <a:pPr marL="514350" indent="-514350">
              <a:lnSpc>
                <a:spcPct val="90000"/>
              </a:lnSpc>
              <a:spcAft>
                <a:spcPts val="600"/>
              </a:spcAft>
              <a:buFont typeface="+mj-lt"/>
              <a:buAutoNum type="arabicPeriod"/>
            </a:pPr>
            <a:r>
              <a:rPr lang="en-US" sz="2800" dirty="0">
                <a:solidFill>
                  <a:srgbClr val="C00000"/>
                </a:solidFill>
              </a:rPr>
              <a:t>R Data or Object Returns</a:t>
            </a:r>
          </a:p>
        </p:txBody>
      </p:sp>
      <p:pic>
        <p:nvPicPr>
          <p:cNvPr id="14" name="Picture 13"/>
          <p:cNvPicPr>
            <a:picLocks noChangeAspect="1"/>
          </p:cNvPicPr>
          <p:nvPr/>
        </p:nvPicPr>
        <p:blipFill>
          <a:blip r:embed="rId3"/>
          <a:stretch>
            <a:fillRect/>
          </a:stretch>
        </p:blipFill>
        <p:spPr>
          <a:xfrm>
            <a:off x="6382618" y="2270779"/>
            <a:ext cx="5869691" cy="4235590"/>
          </a:xfrm>
          <a:prstGeom prst="rect">
            <a:avLst/>
          </a:prstGeom>
        </p:spPr>
      </p:pic>
      <p:sp>
        <p:nvSpPr>
          <p:cNvPr id="17" name="Arrow: Down 16"/>
          <p:cNvSpPr/>
          <p:nvPr/>
        </p:nvSpPr>
        <p:spPr bwMode="auto">
          <a:xfrm>
            <a:off x="7356143" y="1446663"/>
            <a:ext cx="614150" cy="12010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p:cNvSpPr/>
          <p:nvPr/>
        </p:nvSpPr>
        <p:spPr bwMode="auto">
          <a:xfrm>
            <a:off x="9190076" y="2647666"/>
            <a:ext cx="614150" cy="1201003"/>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96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000"/>
                                        <p:tgtEl>
                                          <p:spTgt spid="17"/>
                                        </p:tgtEl>
                                      </p:cBhvr>
                                    </p:animEffect>
                                    <p:anim calcmode="lin" valueType="num">
                                      <p:cBhvr>
                                        <p:cTn id="39" dur="2000" fill="hold"/>
                                        <p:tgtEl>
                                          <p:spTgt spid="17"/>
                                        </p:tgtEl>
                                        <p:attrNameLst>
                                          <p:attrName>ppt_w</p:attrName>
                                        </p:attrNameLst>
                                      </p:cBhvr>
                                      <p:tavLst>
                                        <p:tav tm="0" fmla="#ppt_w*sin(2.5*pi*$)">
                                          <p:val>
                                            <p:fltVal val="0"/>
                                          </p:val>
                                        </p:tav>
                                        <p:tav tm="100000">
                                          <p:val>
                                            <p:fltVal val="1"/>
                                          </p:val>
                                        </p:tav>
                                      </p:tavLst>
                                    </p:anim>
                                    <p:anim calcmode="lin" valueType="num">
                                      <p:cBhvr>
                                        <p:cTn id="4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Run</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R and T-SQL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74617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Monitoring</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and Performance Tuning</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7120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Security and R Services for T-SQL</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9156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4413" y="160021"/>
            <a:ext cx="2763098" cy="811530"/>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Packages</a:t>
            </a:r>
          </a:p>
        </p:txBody>
      </p:sp>
      <p:sp>
        <p:nvSpPr>
          <p:cNvPr id="3" name="Rectangle 2"/>
          <p:cNvSpPr/>
          <p:nvPr/>
        </p:nvSpPr>
        <p:spPr>
          <a:xfrm>
            <a:off x="597968" y="2070932"/>
            <a:ext cx="4679085"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Use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Adding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Querying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Considerations</a:t>
            </a:r>
          </a:p>
        </p:txBody>
      </p:sp>
      <p:pic>
        <p:nvPicPr>
          <p:cNvPr id="4" name="Picture 3"/>
          <p:cNvPicPr>
            <a:picLocks noChangeAspect="1"/>
          </p:cNvPicPr>
          <p:nvPr/>
        </p:nvPicPr>
        <p:blipFill>
          <a:blip r:embed="rId3"/>
          <a:stretch>
            <a:fillRect/>
          </a:stretch>
        </p:blipFill>
        <p:spPr>
          <a:xfrm>
            <a:off x="6015809" y="1421216"/>
            <a:ext cx="5572220" cy="3756091"/>
          </a:xfrm>
          <a:prstGeom prst="rect">
            <a:avLst/>
          </a:prstGeom>
        </p:spPr>
      </p:pic>
    </p:spTree>
    <p:extLst>
      <p:ext uri="{BB962C8B-B14F-4D97-AF65-F5344CB8AC3E}">
        <p14:creationId xmlns:p14="http://schemas.microsoft.com/office/powerpoint/2010/main" val="3931750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Package</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Management in R and T-SQL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8201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a:t>Creating </a:t>
            </a:r>
            <a:r>
              <a:rPr lang="en-US" sz="4400" dirty="0"/>
              <a:t>a Microsoft R Solution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Server R Services Comprehensive Lab</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4021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093996" y="603790"/>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FFFF00"/>
                </a:solidFill>
                <a:latin typeface="Segoe UI Light"/>
              </a:rPr>
              <a:t>Understand the R Language and where it is used</a:t>
            </a:r>
          </a:p>
          <a:p>
            <a:pPr marL="514350" indent="-514350">
              <a:lnSpc>
                <a:spcPct val="100000"/>
              </a:lnSpc>
              <a:spcBef>
                <a:spcPts val="1000"/>
              </a:spcBef>
              <a:buAutoNum type="arabicPeriod"/>
            </a:pPr>
            <a:r>
              <a:rPr lang="en-US" sz="3200" dirty="0">
                <a:solidFill>
                  <a:srgbClr val="FFFF00"/>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rgbClr val="FFFF00"/>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rgbClr val="FFFF00"/>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rgbClr val="FFFF00"/>
                </a:solidFill>
                <a:latin typeface="Segoe UI Light"/>
              </a:rPr>
              <a:t>Use the Microsoft R capabilities in a solution</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R Programming Environment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37532" y="2267001"/>
            <a:ext cx="2692025" cy="3901772"/>
            <a:chOff x="3188341" y="2271631"/>
            <a:chExt cx="2692407" cy="3902326"/>
          </a:xfrm>
        </p:grpSpPr>
        <p:sp>
          <p:nvSpPr>
            <p:cNvPr id="37" name="Rectangle 36"/>
            <p:cNvSpPr/>
            <p:nvPr/>
          </p:nvSpPr>
          <p:spPr bwMode="auto">
            <a:xfrm>
              <a:off x="3188341" y="2271631"/>
              <a:ext cx="2692407" cy="3902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DC3C00"/>
                  </a:solidFill>
                  <a:latin typeface="Segoe UI Light"/>
                </a:rPr>
                <a:t>  </a:t>
              </a:r>
              <a:endParaRPr lang="en-US" sz="2400" b="1" dirty="0">
                <a:solidFill>
                  <a:srgbClr val="DC3C00"/>
                </a:solidFill>
                <a:latin typeface="Segoe UI Light"/>
                <a:ea typeface="Segoe UI" pitchFamily="34" charset="0"/>
                <a:cs typeface="Segoe UI" pitchFamily="34" charset="0"/>
              </a:endParaRPr>
            </a:p>
          </p:txBody>
        </p:sp>
        <p:grpSp>
          <p:nvGrpSpPr>
            <p:cNvPr id="6" name="Group 5"/>
            <p:cNvGrpSpPr/>
            <p:nvPr/>
          </p:nvGrpSpPr>
          <p:grpSpPr>
            <a:xfrm>
              <a:off x="3518057" y="3174516"/>
              <a:ext cx="2023474" cy="2067718"/>
              <a:chOff x="1222199" y="3480628"/>
              <a:chExt cx="1476024" cy="1508297"/>
            </a:xfrm>
          </p:grpSpPr>
          <p:sp>
            <p:nvSpPr>
              <p:cNvPr id="43" name="Freeform 6"/>
              <p:cNvSpPr>
                <a:spLocks/>
              </p:cNvSpPr>
              <p:nvPr/>
            </p:nvSpPr>
            <p:spPr bwMode="auto">
              <a:xfrm>
                <a:off x="1222199" y="3480628"/>
                <a:ext cx="1476024" cy="1508297"/>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rgbClr val="859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DC3C00"/>
                  </a:solidFill>
                  <a:latin typeface="Segoe UI" charset="0"/>
                  <a:ea typeface="MS PGothic" charset="0"/>
                </a:endParaRPr>
              </a:p>
            </p:txBody>
          </p:sp>
          <p:sp>
            <p:nvSpPr>
              <p:cNvPr id="44" name="Freeform 8"/>
              <p:cNvSpPr>
                <a:spLocks/>
              </p:cNvSpPr>
              <p:nvPr/>
            </p:nvSpPr>
            <p:spPr bwMode="auto">
              <a:xfrm>
                <a:off x="1358915" y="3600447"/>
                <a:ext cx="974932" cy="1276733"/>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grpSp>
        <p:nvGrpSpPr>
          <p:cNvPr id="8" name="Group 7"/>
          <p:cNvGrpSpPr/>
          <p:nvPr/>
        </p:nvGrpSpPr>
        <p:grpSpPr>
          <a:xfrm>
            <a:off x="6050647" y="2267001"/>
            <a:ext cx="2692025" cy="3901772"/>
            <a:chOff x="6075007" y="2262018"/>
            <a:chExt cx="2692407" cy="3902326"/>
          </a:xfrm>
        </p:grpSpPr>
        <p:sp>
          <p:nvSpPr>
            <p:cNvPr id="38" name="Rectangle 37"/>
            <p:cNvSpPr/>
            <p:nvPr/>
          </p:nvSpPr>
          <p:spPr bwMode="auto">
            <a:xfrm>
              <a:off x="6075007" y="2262018"/>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FFFFFF"/>
                  </a:solidFill>
                  <a:latin typeface="Segoe UI Light"/>
                </a:rPr>
                <a:t>         </a:t>
              </a:r>
              <a:endParaRPr lang="en-US" sz="2400" b="1" dirty="0">
                <a:solidFill>
                  <a:srgbClr val="FFFFFF"/>
                </a:solidFill>
                <a:latin typeface="Segoe UI Light"/>
                <a:ea typeface="Segoe UI" pitchFamily="34" charset="0"/>
                <a:cs typeface="Segoe UI" pitchFamily="34" charset="0"/>
              </a:endParaRPr>
            </a:p>
          </p:txBody>
        </p:sp>
        <p:sp>
          <p:nvSpPr>
            <p:cNvPr id="46" name="Freeform 138"/>
            <p:cNvSpPr>
              <a:spLocks noChangeAspect="1" noEditPoints="1"/>
            </p:cNvSpPr>
            <p:nvPr/>
          </p:nvSpPr>
          <p:spPr bwMode="black">
            <a:xfrm>
              <a:off x="6638486" y="3248156"/>
              <a:ext cx="1565448" cy="1939664"/>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lumMod val="95000"/>
              </a:schemeClr>
            </a:solidFill>
            <a:ln>
              <a:noFill/>
            </a:ln>
            <a:extLst/>
          </p:spPr>
          <p:txBody>
            <a:bodyPr vert="horz" wrap="square" lIns="93264" tIns="46632" rIns="93264" bIns="46632"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nvGrpSpPr>
          <p:cNvPr id="5" name="Group 4"/>
          <p:cNvGrpSpPr/>
          <p:nvPr/>
        </p:nvGrpSpPr>
        <p:grpSpPr>
          <a:xfrm>
            <a:off x="363466" y="2267001"/>
            <a:ext cx="2692025" cy="3901772"/>
            <a:chOff x="301675" y="2271633"/>
            <a:chExt cx="2692407" cy="3902326"/>
          </a:xfrm>
        </p:grpSpPr>
        <p:sp>
          <p:nvSpPr>
            <p:cNvPr id="2" name="Rectangle 1"/>
            <p:cNvSpPr/>
            <p:nvPr/>
          </p:nvSpPr>
          <p:spPr bwMode="auto">
            <a:xfrm>
              <a:off x="301675" y="2271633"/>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defRPr/>
              </a:pPr>
              <a:endParaRPr lang="en-US" sz="2000" b="1" dirty="0">
                <a:solidFill>
                  <a:srgbClr val="FFFFFF"/>
                </a:solidFill>
                <a:latin typeface="Segoe UI Light"/>
                <a:ea typeface="Segoe UI" pitchFamily="34" charset="0"/>
                <a:cs typeface="Segoe UI" pitchFamily="34" charset="0"/>
              </a:endParaRPr>
            </a:p>
          </p:txBody>
        </p:sp>
        <p:sp>
          <p:nvSpPr>
            <p:cNvPr id="41" name="Freeform 5"/>
            <p:cNvSpPr>
              <a:spLocks noEditPoints="1"/>
            </p:cNvSpPr>
            <p:nvPr/>
          </p:nvSpPr>
          <p:spPr bwMode="auto">
            <a:xfrm>
              <a:off x="667686" y="3264031"/>
              <a:ext cx="1968572" cy="1888688"/>
            </a:xfrm>
            <a:custGeom>
              <a:avLst/>
              <a:gdLst>
                <a:gd name="T0" fmla="*/ 422 w 443"/>
                <a:gd name="T1" fmla="*/ 139 h 427"/>
                <a:gd name="T2" fmla="*/ 326 w 443"/>
                <a:gd name="T3" fmla="*/ 33 h 427"/>
                <a:gd name="T4" fmla="*/ 185 w 443"/>
                <a:gd name="T5" fmla="*/ 8 h 427"/>
                <a:gd name="T6" fmla="*/ 46 w 443"/>
                <a:gd name="T7" fmla="*/ 94 h 427"/>
                <a:gd name="T8" fmla="*/ 6 w 443"/>
                <a:gd name="T9" fmla="*/ 244 h 427"/>
                <a:gd name="T10" fmla="*/ 146 w 443"/>
                <a:gd name="T11" fmla="*/ 425 h 427"/>
                <a:gd name="T12" fmla="*/ 155 w 443"/>
                <a:gd name="T13" fmla="*/ 419 h 427"/>
                <a:gd name="T14" fmla="*/ 202 w 443"/>
                <a:gd name="T15" fmla="*/ 295 h 427"/>
                <a:gd name="T16" fmla="*/ 200 w 443"/>
                <a:gd name="T17" fmla="*/ 284 h 427"/>
                <a:gd name="T18" fmla="*/ 174 w 443"/>
                <a:gd name="T19" fmla="*/ 266 h 427"/>
                <a:gd name="T20" fmla="*/ 162 w 443"/>
                <a:gd name="T21" fmla="*/ 196 h 427"/>
                <a:gd name="T22" fmla="*/ 230 w 443"/>
                <a:gd name="T23" fmla="*/ 158 h 427"/>
                <a:gd name="T24" fmla="*/ 283 w 443"/>
                <a:gd name="T25" fmla="*/ 203 h 427"/>
                <a:gd name="T26" fmla="*/ 251 w 443"/>
                <a:gd name="T27" fmla="*/ 279 h 427"/>
                <a:gd name="T28" fmla="*/ 240 w 443"/>
                <a:gd name="T29" fmla="*/ 292 h 427"/>
                <a:gd name="T30" fmla="*/ 287 w 443"/>
                <a:gd name="T31" fmla="*/ 417 h 427"/>
                <a:gd name="T32" fmla="*/ 297 w 443"/>
                <a:gd name="T33" fmla="*/ 425 h 427"/>
                <a:gd name="T34" fmla="*/ 429 w 443"/>
                <a:gd name="T35" fmla="*/ 283 h 427"/>
                <a:gd name="T36" fmla="*/ 422 w 443"/>
                <a:gd name="T37" fmla="*/ 139 h 427"/>
                <a:gd name="T38" fmla="*/ 422 w 443"/>
                <a:gd name="T39" fmla="*/ 247 h 427"/>
                <a:gd name="T40" fmla="*/ 368 w 443"/>
                <a:gd name="T41" fmla="*/ 361 h 427"/>
                <a:gd name="T42" fmla="*/ 299 w 443"/>
                <a:gd name="T43" fmla="*/ 409 h 427"/>
                <a:gd name="T44" fmla="*/ 256 w 443"/>
                <a:gd name="T45" fmla="*/ 294 h 427"/>
                <a:gd name="T46" fmla="*/ 300 w 443"/>
                <a:gd name="T47" fmla="*/ 233 h 427"/>
                <a:gd name="T48" fmla="*/ 250 w 443"/>
                <a:gd name="T49" fmla="*/ 149 h 427"/>
                <a:gd name="T50" fmla="*/ 160 w 443"/>
                <a:gd name="T51" fmla="*/ 172 h 427"/>
                <a:gd name="T52" fmla="*/ 151 w 443"/>
                <a:gd name="T53" fmla="*/ 259 h 427"/>
                <a:gd name="T54" fmla="*/ 187 w 443"/>
                <a:gd name="T55" fmla="*/ 294 h 427"/>
                <a:gd name="T56" fmla="*/ 144 w 443"/>
                <a:gd name="T57" fmla="*/ 409 h 427"/>
                <a:gd name="T58" fmla="*/ 48 w 443"/>
                <a:gd name="T59" fmla="*/ 326 h 427"/>
                <a:gd name="T60" fmla="*/ 19 w 443"/>
                <a:gd name="T61" fmla="*/ 223 h 427"/>
                <a:gd name="T62" fmla="*/ 62 w 443"/>
                <a:gd name="T63" fmla="*/ 98 h 427"/>
                <a:gd name="T64" fmla="*/ 175 w 443"/>
                <a:gd name="T65" fmla="*/ 26 h 427"/>
                <a:gd name="T66" fmla="*/ 296 w 443"/>
                <a:gd name="T67" fmla="*/ 35 h 427"/>
                <a:gd name="T68" fmla="*/ 399 w 443"/>
                <a:gd name="T69" fmla="*/ 126 h 427"/>
                <a:gd name="T70" fmla="*/ 422 w 443"/>
                <a:gd name="T71" fmla="*/ 24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3" h="427">
                  <a:moveTo>
                    <a:pt x="422" y="139"/>
                  </a:moveTo>
                  <a:cubicBezTo>
                    <a:pt x="403" y="94"/>
                    <a:pt x="369" y="56"/>
                    <a:pt x="326" y="33"/>
                  </a:cubicBezTo>
                  <a:cubicBezTo>
                    <a:pt x="284" y="9"/>
                    <a:pt x="233" y="0"/>
                    <a:pt x="185" y="8"/>
                  </a:cubicBezTo>
                  <a:cubicBezTo>
                    <a:pt x="130" y="17"/>
                    <a:pt x="79" y="49"/>
                    <a:pt x="46" y="94"/>
                  </a:cubicBezTo>
                  <a:cubicBezTo>
                    <a:pt x="15" y="137"/>
                    <a:pt x="0" y="192"/>
                    <a:pt x="6" y="244"/>
                  </a:cubicBezTo>
                  <a:cubicBezTo>
                    <a:pt x="13" y="325"/>
                    <a:pt x="70" y="398"/>
                    <a:pt x="146" y="425"/>
                  </a:cubicBezTo>
                  <a:cubicBezTo>
                    <a:pt x="150" y="427"/>
                    <a:pt x="154" y="422"/>
                    <a:pt x="155" y="419"/>
                  </a:cubicBezTo>
                  <a:cubicBezTo>
                    <a:pt x="171" y="378"/>
                    <a:pt x="186" y="336"/>
                    <a:pt x="202" y="295"/>
                  </a:cubicBezTo>
                  <a:cubicBezTo>
                    <a:pt x="203" y="291"/>
                    <a:pt x="205" y="286"/>
                    <a:pt x="200" y="284"/>
                  </a:cubicBezTo>
                  <a:cubicBezTo>
                    <a:pt x="191" y="279"/>
                    <a:pt x="181" y="274"/>
                    <a:pt x="174" y="266"/>
                  </a:cubicBezTo>
                  <a:cubicBezTo>
                    <a:pt x="156" y="248"/>
                    <a:pt x="151" y="219"/>
                    <a:pt x="162" y="196"/>
                  </a:cubicBezTo>
                  <a:cubicBezTo>
                    <a:pt x="173" y="170"/>
                    <a:pt x="203" y="153"/>
                    <a:pt x="230" y="158"/>
                  </a:cubicBezTo>
                  <a:cubicBezTo>
                    <a:pt x="255" y="161"/>
                    <a:pt x="276" y="180"/>
                    <a:pt x="283" y="203"/>
                  </a:cubicBezTo>
                  <a:cubicBezTo>
                    <a:pt x="293" y="232"/>
                    <a:pt x="278" y="266"/>
                    <a:pt x="251" y="279"/>
                  </a:cubicBezTo>
                  <a:cubicBezTo>
                    <a:pt x="246" y="282"/>
                    <a:pt x="236" y="285"/>
                    <a:pt x="240" y="292"/>
                  </a:cubicBezTo>
                  <a:cubicBezTo>
                    <a:pt x="255" y="334"/>
                    <a:pt x="271" y="376"/>
                    <a:pt x="287" y="417"/>
                  </a:cubicBezTo>
                  <a:cubicBezTo>
                    <a:pt x="288" y="422"/>
                    <a:pt x="292" y="427"/>
                    <a:pt x="297" y="425"/>
                  </a:cubicBezTo>
                  <a:cubicBezTo>
                    <a:pt x="360" y="402"/>
                    <a:pt x="411" y="347"/>
                    <a:pt x="429" y="283"/>
                  </a:cubicBezTo>
                  <a:cubicBezTo>
                    <a:pt x="443" y="236"/>
                    <a:pt x="440" y="184"/>
                    <a:pt x="422" y="139"/>
                  </a:cubicBezTo>
                  <a:close/>
                  <a:moveTo>
                    <a:pt x="422" y="247"/>
                  </a:moveTo>
                  <a:cubicBezTo>
                    <a:pt x="417" y="290"/>
                    <a:pt x="398" y="330"/>
                    <a:pt x="368" y="361"/>
                  </a:cubicBezTo>
                  <a:cubicBezTo>
                    <a:pt x="349" y="382"/>
                    <a:pt x="325" y="398"/>
                    <a:pt x="299" y="409"/>
                  </a:cubicBezTo>
                  <a:cubicBezTo>
                    <a:pt x="285" y="371"/>
                    <a:pt x="270" y="333"/>
                    <a:pt x="256" y="294"/>
                  </a:cubicBezTo>
                  <a:cubicBezTo>
                    <a:pt x="280" y="282"/>
                    <a:pt x="297" y="259"/>
                    <a:pt x="300" y="233"/>
                  </a:cubicBezTo>
                  <a:cubicBezTo>
                    <a:pt x="305" y="198"/>
                    <a:pt x="283" y="161"/>
                    <a:pt x="250" y="149"/>
                  </a:cubicBezTo>
                  <a:cubicBezTo>
                    <a:pt x="219" y="136"/>
                    <a:pt x="181" y="146"/>
                    <a:pt x="160" y="172"/>
                  </a:cubicBezTo>
                  <a:cubicBezTo>
                    <a:pt x="140" y="196"/>
                    <a:pt x="136" y="232"/>
                    <a:pt x="151" y="259"/>
                  </a:cubicBezTo>
                  <a:cubicBezTo>
                    <a:pt x="159" y="274"/>
                    <a:pt x="172" y="286"/>
                    <a:pt x="187" y="294"/>
                  </a:cubicBezTo>
                  <a:cubicBezTo>
                    <a:pt x="172" y="332"/>
                    <a:pt x="158" y="371"/>
                    <a:pt x="144" y="409"/>
                  </a:cubicBezTo>
                  <a:cubicBezTo>
                    <a:pt x="104" y="392"/>
                    <a:pt x="70" y="363"/>
                    <a:pt x="48" y="326"/>
                  </a:cubicBezTo>
                  <a:cubicBezTo>
                    <a:pt x="29" y="295"/>
                    <a:pt x="19" y="259"/>
                    <a:pt x="19" y="223"/>
                  </a:cubicBezTo>
                  <a:cubicBezTo>
                    <a:pt x="19" y="178"/>
                    <a:pt x="34" y="134"/>
                    <a:pt x="62" y="98"/>
                  </a:cubicBezTo>
                  <a:cubicBezTo>
                    <a:pt x="90" y="62"/>
                    <a:pt x="131" y="36"/>
                    <a:pt x="175" y="26"/>
                  </a:cubicBezTo>
                  <a:cubicBezTo>
                    <a:pt x="215" y="16"/>
                    <a:pt x="258" y="20"/>
                    <a:pt x="296" y="35"/>
                  </a:cubicBezTo>
                  <a:cubicBezTo>
                    <a:pt x="340" y="52"/>
                    <a:pt x="377" y="85"/>
                    <a:pt x="399" y="126"/>
                  </a:cubicBezTo>
                  <a:cubicBezTo>
                    <a:pt x="419" y="163"/>
                    <a:pt x="427" y="206"/>
                    <a:pt x="422" y="247"/>
                  </a:cubicBez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grpSp>
        <p:nvGrpSpPr>
          <p:cNvPr id="11" name="Group 10"/>
          <p:cNvGrpSpPr/>
          <p:nvPr/>
        </p:nvGrpSpPr>
        <p:grpSpPr>
          <a:xfrm>
            <a:off x="8884699" y="2273375"/>
            <a:ext cx="2698837" cy="3903502"/>
            <a:chOff x="8885076" y="2273201"/>
            <a:chExt cx="2699220" cy="3904056"/>
          </a:xfrm>
        </p:grpSpPr>
        <p:sp>
          <p:nvSpPr>
            <p:cNvPr id="15" name="Rectangle 14"/>
            <p:cNvSpPr/>
            <p:nvPr/>
          </p:nvSpPr>
          <p:spPr bwMode="auto">
            <a:xfrm>
              <a:off x="8885076" y="2273201"/>
              <a:ext cx="2699220" cy="39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32293" fontAlgn="base">
                <a:lnSpc>
                  <a:spcPct val="90000"/>
                </a:lnSpc>
                <a:spcBef>
                  <a:spcPct val="0"/>
                </a:spcBef>
                <a:spcAft>
                  <a:spcPts val="600"/>
                </a:spcAft>
                <a:defRPr/>
              </a:pPr>
              <a:endParaRPr lang="en-US" sz="3599" dirty="0">
                <a:solidFill>
                  <a:srgbClr val="DC3C00"/>
                </a:solidFill>
                <a:latin typeface="Segoe UI Light"/>
                <a:ea typeface="Segoe UI" pitchFamily="34" charset="0"/>
                <a:cs typeface="Segoe UI" pitchFamily="34" charset="0"/>
              </a:endParaRPr>
            </a:p>
          </p:txBody>
        </p:sp>
        <p:sp>
          <p:nvSpPr>
            <p:cNvPr id="19" name="Freeform 87"/>
            <p:cNvSpPr>
              <a:spLocks noEditPoints="1"/>
            </p:cNvSpPr>
            <p:nvPr/>
          </p:nvSpPr>
          <p:spPr bwMode="auto">
            <a:xfrm>
              <a:off x="9234231" y="4372879"/>
              <a:ext cx="341376" cy="440375"/>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0" name="Freeform 87"/>
            <p:cNvSpPr>
              <a:spLocks noEditPoints="1"/>
            </p:cNvSpPr>
            <p:nvPr/>
          </p:nvSpPr>
          <p:spPr bwMode="auto">
            <a:xfrm>
              <a:off x="9648513" y="4130329"/>
              <a:ext cx="529400" cy="682926"/>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1" name="Freeform 87"/>
            <p:cNvSpPr>
              <a:spLocks noEditPoints="1"/>
            </p:cNvSpPr>
            <p:nvPr/>
          </p:nvSpPr>
          <p:spPr bwMode="auto">
            <a:xfrm>
              <a:off x="10250819" y="3593881"/>
              <a:ext cx="945251" cy="1219374"/>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Open Source “lingua franca”</a:t>
            </a:r>
            <a:endParaRPr lang="en-US" sz="2000" b="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Analytics, Computing, Modeling</a:t>
            </a:r>
            <a:endParaRPr lang="en-US" sz="2000" b="1" dirty="0">
              <a:solidFill>
                <a:srgbClr val="FFFFFF"/>
              </a:solidFill>
              <a:latin typeface="Segoe UI Light"/>
              <a:ea typeface="Segoe UI" pitchFamily="34" charset="0"/>
              <a:cs typeface="Segoe UI" pitchFamily="34" charset="0"/>
            </a:endParaRPr>
          </a:p>
        </p:txBody>
      </p:sp>
      <p:sp>
        <p:nvSpPr>
          <p:cNvPr id="9" name="Rectangle 8"/>
          <p:cNvSpPr/>
          <p:nvPr/>
        </p:nvSpPr>
        <p:spPr bwMode="auto">
          <a:xfrm>
            <a:off x="3366172"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Global Community</a:t>
            </a:r>
          </a:p>
        </p:txBody>
      </p:sp>
      <p:sp>
        <p:nvSpPr>
          <p:cNvPr id="23" name="Rectangle 22"/>
          <p:cNvSpPr/>
          <p:nvPr/>
        </p:nvSpPr>
        <p:spPr bwMode="auto">
          <a:xfrm>
            <a:off x="3376641" y="5345770"/>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Millions of users</a:t>
            </a: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7000+ Algorithms, Test Data &amp; Evaluations</a:t>
            </a:r>
            <a:endParaRPr lang="en-US" sz="2000" b="1" dirty="0">
              <a:solidFill>
                <a:srgbClr val="FFFFFF"/>
              </a:solidFill>
              <a:latin typeface="Segoe UI Light"/>
              <a:ea typeface="Segoe UI" pitchFamily="34" charset="0"/>
              <a:cs typeface="Segoe UI" pitchFamily="34" charset="0"/>
            </a:endParaRPr>
          </a:p>
        </p:txBody>
      </p:sp>
      <p:sp>
        <p:nvSpPr>
          <p:cNvPr id="26" name="Rectangle 25"/>
          <p:cNvSpPr/>
          <p:nvPr/>
        </p:nvSpPr>
        <p:spPr bwMode="auto">
          <a:xfrm>
            <a:off x="9027213"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Can be Scaled to Big Data, </a:t>
            </a:r>
          </a:p>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Big Analytics</a:t>
            </a: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Ecosystem</a:t>
            </a:r>
            <a:endParaRPr lang="en-US" sz="2000" b="1"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027213" y="5349797"/>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Scalability</a:t>
            </a: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spTree>
    <p:extLst>
      <p:ext uri="{BB962C8B-B14F-4D97-AF65-F5344CB8AC3E}">
        <p14:creationId xmlns:p14="http://schemas.microsoft.com/office/powerpoint/2010/main" val="2907596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5044</Words>
  <Application>Microsoft Office PowerPoint</Application>
  <PresentationFormat>Custom</PresentationFormat>
  <Paragraphs>784</Paragraphs>
  <Slides>54</Slides>
  <Notes>54</Notes>
  <HiddenSlides>0</HiddenSlides>
  <MMClips>0</MMClips>
  <ScaleCrop>false</ScaleCrop>
  <HeadingPairs>
    <vt:vector size="8" baseType="variant">
      <vt:variant>
        <vt:lpstr>Fonts Used</vt:lpstr>
      </vt:variant>
      <vt:variant>
        <vt:i4>16</vt:i4>
      </vt:variant>
      <vt:variant>
        <vt:lpstr>Theme</vt:lpstr>
      </vt:variant>
      <vt:variant>
        <vt:i4>5</vt:i4>
      </vt:variant>
      <vt:variant>
        <vt:lpstr>Embedded OLE Servers</vt:lpstr>
      </vt:variant>
      <vt:variant>
        <vt:i4>1</vt:i4>
      </vt:variant>
      <vt:variant>
        <vt:lpstr>Slide Titles</vt:lpstr>
      </vt:variant>
      <vt:variant>
        <vt:i4>54</vt:i4>
      </vt:variant>
    </vt:vector>
  </HeadingPairs>
  <TitlesOfParts>
    <vt:vector size="76" baseType="lpstr">
      <vt:lpstr>MS PGothic</vt:lpstr>
      <vt:lpstr>SimSun</vt:lpstr>
      <vt:lpstr>Arial</vt:lpstr>
      <vt:lpstr>Calibri</vt:lpstr>
      <vt:lpstr>Calibri Light</vt:lpstr>
      <vt:lpstr>Cambria</vt:lpstr>
      <vt:lpstr>Consolas</vt:lpstr>
      <vt:lpstr>Courier New</vt:lpstr>
      <vt:lpstr>Myriad Pro</vt:lpstr>
      <vt:lpstr>Segoe UI</vt:lpstr>
      <vt:lpstr>Segoe UI Black</vt:lpstr>
      <vt:lpstr>Segoe UI Light</vt:lpstr>
      <vt:lpstr>Times New Roman</vt:lpstr>
      <vt:lpstr>Verdana</vt:lpstr>
      <vt:lpstr>Wingdings</vt:lpstr>
      <vt:lpstr>Wingdings 3</vt:lpstr>
      <vt:lpstr>Office Theme</vt:lpstr>
      <vt:lpstr>1_Office Theme</vt:lpstr>
      <vt:lpstr>1_SQLintersection</vt:lpstr>
      <vt:lpstr>1_WHITE TEMPLATE</vt:lpstr>
      <vt:lpstr>FY15 Enterprise identity theme</vt:lpstr>
      <vt:lpstr>think-cell Slide</vt:lpstr>
      <vt:lpstr>PowerPoint Presentation</vt:lpstr>
      <vt:lpstr>Welcome!</vt:lpstr>
      <vt:lpstr>PowerPoint Presentation</vt:lpstr>
      <vt:lpstr>PowerPoint Presentation</vt:lpstr>
      <vt:lpstr>The Data Science Process and Platform</vt:lpstr>
      <vt:lpstr>The Team Data Science Process </vt:lpstr>
      <vt:lpstr>The Cortana Intelligence Platform</vt:lpstr>
      <vt:lpstr>The R Programming Environment</vt:lpstr>
      <vt:lpstr>R Programing and Environment</vt:lpstr>
      <vt:lpstr>SQL</vt:lpstr>
      <vt:lpstr>R Data Types</vt:lpstr>
      <vt:lpstr>R Data Structures</vt:lpstr>
      <vt:lpstr>Lab:</vt:lpstr>
      <vt:lpstr>The Microsoft R Platform</vt:lpstr>
      <vt:lpstr>PowerPoint Presentation</vt:lpstr>
      <vt:lpstr>PowerPoint Presentation</vt:lpstr>
      <vt:lpstr>PowerPoint Presentation</vt:lpstr>
      <vt:lpstr>Microsoft R Open and R Client</vt:lpstr>
      <vt:lpstr>Microsoft R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DeployR</vt:lpstr>
      <vt:lpstr>R in Azure Machine Learning</vt:lpstr>
      <vt:lpstr>PowerPoint Presentation</vt:lpstr>
      <vt:lpstr>Microsoft R in SQL Server</vt:lpstr>
      <vt:lpstr>Lab:</vt:lpstr>
      <vt:lpstr>R Client Options</vt:lpstr>
      <vt:lpstr>Microsoft R Development Tools</vt:lpstr>
      <vt:lpstr>Lab:</vt:lpstr>
      <vt:lpstr>Operationalize Microsoft R</vt:lpstr>
      <vt:lpstr>Configuration and Operation</vt:lpstr>
      <vt:lpstr>PowerPoint Presentation</vt:lpstr>
      <vt:lpstr>CRAN/Microsoft R Open And Databases</vt:lpstr>
      <vt:lpstr>Microsoft R in SQL Server</vt:lpstr>
      <vt:lpstr>T-SQL and R Interaction</vt:lpstr>
      <vt:lpstr>Lab:</vt:lpstr>
      <vt:lpstr>PowerPoint Presentation</vt:lpstr>
      <vt:lpstr>T-SQL and R Interaction</vt:lpstr>
      <vt:lpstr>Lab:</vt:lpstr>
      <vt:lpstr>Performance and Monitoring</vt:lpstr>
      <vt:lpstr>Lab:</vt:lpstr>
      <vt:lpstr>Security and Governance</vt:lpstr>
      <vt:lpstr>Lab:</vt:lpstr>
      <vt:lpstr>Packages</vt:lpstr>
      <vt:lpstr>Lab:</vt:lpstr>
      <vt:lpstr>Implementation Considerations</vt:lpstr>
      <vt:lpstr>Creating a Microsoft R Solution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2017-04-11T22:19:39Z</dcterms:modified>
</cp:coreProperties>
</file>